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6518"/>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42EAD-33F9-4B05-9E55-4DA95719A738}" v="50" dt="2024-12-26T09:38:08.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46D181-DB29-4DB4-BF98-78A00730F48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1D9C87E-2C91-487E-B874-4CE3B1A2A5A3}">
      <dgm:prSet custT="1"/>
      <dgm:spPr/>
      <dgm:t>
        <a:bodyPr/>
        <a:lstStyle/>
        <a:p>
          <a:pPr>
            <a:lnSpc>
              <a:spcPct val="100000"/>
            </a:lnSpc>
          </a:pPr>
          <a:r>
            <a:rPr lang="en-US" sz="1400" b="1" i="0" dirty="0">
              <a:latin typeface="Times New Roman" panose="02020603050405020304" pitchFamily="18" charset="0"/>
              <a:cs typeface="Times New Roman" panose="02020603050405020304" pitchFamily="18" charset="0"/>
            </a:rPr>
            <a:t>Observed Trend: </a:t>
          </a:r>
          <a:r>
            <a:rPr lang="en-US" sz="1400" b="0" i="0" dirty="0">
              <a:latin typeface="Times New Roman" panose="02020603050405020304" pitchFamily="18" charset="0"/>
              <a:cs typeface="Times New Roman" panose="02020603050405020304" pitchFamily="18" charset="0"/>
            </a:rPr>
            <a:t>A consistent decline in daily call volumes has been identified. </a:t>
          </a:r>
          <a:endParaRPr lang="en-US" sz="1400" dirty="0">
            <a:latin typeface="Times New Roman" panose="02020603050405020304" pitchFamily="18" charset="0"/>
            <a:cs typeface="Times New Roman" panose="02020603050405020304" pitchFamily="18" charset="0"/>
          </a:endParaRPr>
        </a:p>
      </dgm:t>
    </dgm:pt>
    <dgm:pt modelId="{CD8201D7-16F1-4C98-9045-196A7C81C754}" type="parTrans" cxnId="{E8643EB5-2EF9-494E-BBBC-999E1A78CCD4}">
      <dgm:prSet/>
      <dgm:spPr/>
      <dgm:t>
        <a:bodyPr/>
        <a:lstStyle/>
        <a:p>
          <a:endParaRPr lang="en-US"/>
        </a:p>
      </dgm:t>
    </dgm:pt>
    <dgm:pt modelId="{64526CE0-9331-4723-AFAF-9D1E74C048FA}" type="sibTrans" cxnId="{E8643EB5-2EF9-494E-BBBC-999E1A78CCD4}">
      <dgm:prSet/>
      <dgm:spPr/>
      <dgm:t>
        <a:bodyPr/>
        <a:lstStyle/>
        <a:p>
          <a:pPr>
            <a:lnSpc>
              <a:spcPct val="100000"/>
            </a:lnSpc>
          </a:pPr>
          <a:endParaRPr lang="en-US"/>
        </a:p>
      </dgm:t>
    </dgm:pt>
    <dgm:pt modelId="{1BE75F44-A353-47D8-BF92-F23956276FDD}">
      <dgm:prSet custT="1"/>
      <dgm:spPr/>
      <dgm:t>
        <a:bodyPr/>
        <a:lstStyle/>
        <a:p>
          <a:pPr>
            <a:lnSpc>
              <a:spcPct val="100000"/>
            </a:lnSpc>
          </a:pPr>
          <a:r>
            <a:rPr lang="en-US" sz="1400" b="1" i="0">
              <a:latin typeface="Times New Roman" panose="02020603050405020304" pitchFamily="18" charset="0"/>
              <a:cs typeface="Times New Roman" panose="02020603050405020304" pitchFamily="18" charset="0"/>
            </a:rPr>
            <a:t>Revenue Impact: </a:t>
          </a:r>
          <a:r>
            <a:rPr lang="en-US" sz="1400" b="0" i="0">
              <a:latin typeface="Times New Roman" panose="02020603050405020304" pitchFamily="18" charset="0"/>
              <a:cs typeface="Times New Roman" panose="02020603050405020304" pitchFamily="18" charset="0"/>
            </a:rPr>
            <a:t>Calls represent a significant source of revenue, making this trend a critical issue. </a:t>
          </a:r>
          <a:endParaRPr lang="en-US" sz="1400">
            <a:latin typeface="Times New Roman" panose="02020603050405020304" pitchFamily="18" charset="0"/>
            <a:cs typeface="Times New Roman" panose="02020603050405020304" pitchFamily="18" charset="0"/>
          </a:endParaRPr>
        </a:p>
      </dgm:t>
    </dgm:pt>
    <dgm:pt modelId="{BE35BDD5-B11E-47F8-B125-2BF6F4212F2A}" type="parTrans" cxnId="{4D2163F6-5FAE-4962-924F-AC3404E24530}">
      <dgm:prSet/>
      <dgm:spPr/>
      <dgm:t>
        <a:bodyPr/>
        <a:lstStyle/>
        <a:p>
          <a:endParaRPr lang="en-US"/>
        </a:p>
      </dgm:t>
    </dgm:pt>
    <dgm:pt modelId="{C5870008-33F7-45DE-BB98-3226380DAF2E}" type="sibTrans" cxnId="{4D2163F6-5FAE-4962-924F-AC3404E24530}">
      <dgm:prSet/>
      <dgm:spPr/>
      <dgm:t>
        <a:bodyPr/>
        <a:lstStyle/>
        <a:p>
          <a:pPr>
            <a:lnSpc>
              <a:spcPct val="100000"/>
            </a:lnSpc>
          </a:pPr>
          <a:endParaRPr lang="en-US"/>
        </a:p>
      </dgm:t>
    </dgm:pt>
    <dgm:pt modelId="{03E0FE70-2485-4D1E-9F65-E1273D827E46}">
      <dgm:prSet custT="1"/>
      <dgm:spPr/>
      <dgm:t>
        <a:bodyPr/>
        <a:lstStyle/>
        <a:p>
          <a:pPr>
            <a:lnSpc>
              <a:spcPct val="100000"/>
            </a:lnSpc>
          </a:pPr>
          <a:r>
            <a:rPr lang="en-US" sz="1400" b="1" i="0">
              <a:latin typeface="Times New Roman" panose="02020603050405020304" pitchFamily="18" charset="0"/>
              <a:cs typeface="Times New Roman" panose="02020603050405020304" pitchFamily="18" charset="0"/>
            </a:rPr>
            <a:t>Immediate Action Required: </a:t>
          </a:r>
          <a:r>
            <a:rPr lang="en-US" sz="1400" b="0" i="0">
              <a:latin typeface="Times New Roman" panose="02020603050405020304" pitchFamily="18" charset="0"/>
              <a:cs typeface="Times New Roman" panose="02020603050405020304" pitchFamily="18" charset="0"/>
            </a:rPr>
            <a:t>Swift intervention is necessary to mitigate the potential negative impact on business performance. </a:t>
          </a:r>
          <a:endParaRPr lang="en-US" sz="1400">
            <a:latin typeface="Times New Roman" panose="02020603050405020304" pitchFamily="18" charset="0"/>
            <a:cs typeface="Times New Roman" panose="02020603050405020304" pitchFamily="18" charset="0"/>
          </a:endParaRPr>
        </a:p>
      </dgm:t>
    </dgm:pt>
    <dgm:pt modelId="{57FCF1E0-C2FA-4AB9-A238-F2F77FCA5028}" type="parTrans" cxnId="{EFD09D35-BCD4-4BB5-B10E-5F831C435AEA}">
      <dgm:prSet/>
      <dgm:spPr/>
      <dgm:t>
        <a:bodyPr/>
        <a:lstStyle/>
        <a:p>
          <a:endParaRPr lang="en-US"/>
        </a:p>
      </dgm:t>
    </dgm:pt>
    <dgm:pt modelId="{2EC6F967-5AF8-4E62-BF5E-AECEEC4D5E91}" type="sibTrans" cxnId="{EFD09D35-BCD4-4BB5-B10E-5F831C435AEA}">
      <dgm:prSet/>
      <dgm:spPr/>
      <dgm:t>
        <a:bodyPr/>
        <a:lstStyle/>
        <a:p>
          <a:pPr>
            <a:lnSpc>
              <a:spcPct val="100000"/>
            </a:lnSpc>
          </a:pPr>
          <a:endParaRPr lang="en-US"/>
        </a:p>
      </dgm:t>
    </dgm:pt>
    <dgm:pt modelId="{EBF9404E-1998-400E-BD36-BF6673670D3B}">
      <dgm:prSet custT="1"/>
      <dgm:spPr/>
      <dgm:t>
        <a:bodyPr/>
        <a:lstStyle/>
        <a:p>
          <a:pPr>
            <a:lnSpc>
              <a:spcPct val="100000"/>
            </a:lnSpc>
          </a:pPr>
          <a:r>
            <a:rPr lang="en-US" sz="1400" b="1" i="0">
              <a:latin typeface="Times New Roman" panose="02020603050405020304" pitchFamily="18" charset="0"/>
              <a:cs typeface="Times New Roman" panose="02020603050405020304" pitchFamily="18" charset="0"/>
            </a:rPr>
            <a:t>Root Cause Investigation:</a:t>
          </a:r>
          <a:r>
            <a:rPr lang="en-US" sz="1400" b="0" i="0">
              <a:latin typeface="Times New Roman" panose="02020603050405020304" pitchFamily="18" charset="0"/>
              <a:cs typeface="Times New Roman" panose="02020603050405020304" pitchFamily="18" charset="0"/>
            </a:rPr>
            <a:t> Conduct a detailed analysis to uncover the factors contributing to the decline in call volumes. </a:t>
          </a:r>
          <a:endParaRPr lang="en-US" sz="1400">
            <a:latin typeface="Times New Roman" panose="02020603050405020304" pitchFamily="18" charset="0"/>
            <a:cs typeface="Times New Roman" panose="02020603050405020304" pitchFamily="18" charset="0"/>
          </a:endParaRPr>
        </a:p>
      </dgm:t>
    </dgm:pt>
    <dgm:pt modelId="{0A49CAEE-F6B7-46F0-A204-89DB9772936D}" type="parTrans" cxnId="{397DAC7B-0762-4D94-ADA9-AD744B2151CC}">
      <dgm:prSet/>
      <dgm:spPr/>
      <dgm:t>
        <a:bodyPr/>
        <a:lstStyle/>
        <a:p>
          <a:endParaRPr lang="en-US"/>
        </a:p>
      </dgm:t>
    </dgm:pt>
    <dgm:pt modelId="{75D4B2E4-4A61-4819-A9E4-4D8E9CD0F699}" type="sibTrans" cxnId="{397DAC7B-0762-4D94-ADA9-AD744B2151CC}">
      <dgm:prSet/>
      <dgm:spPr/>
      <dgm:t>
        <a:bodyPr/>
        <a:lstStyle/>
        <a:p>
          <a:pPr>
            <a:lnSpc>
              <a:spcPct val="100000"/>
            </a:lnSpc>
          </a:pPr>
          <a:endParaRPr lang="en-US"/>
        </a:p>
      </dgm:t>
    </dgm:pt>
    <dgm:pt modelId="{CBDE76DE-8349-4BD6-B519-5858CDAE5B7B}">
      <dgm:prSet custT="1"/>
      <dgm:spPr/>
      <dgm:t>
        <a:bodyPr/>
        <a:lstStyle/>
        <a:p>
          <a:pPr>
            <a:lnSpc>
              <a:spcPct val="100000"/>
            </a:lnSpc>
          </a:pPr>
          <a:r>
            <a:rPr lang="en-US" sz="1400" b="1" i="0">
              <a:latin typeface="Times New Roman" panose="02020603050405020304" pitchFamily="18" charset="0"/>
              <a:cs typeface="Times New Roman" panose="02020603050405020304" pitchFamily="18" charset="0"/>
            </a:rPr>
            <a:t>Short-Term Measures: </a:t>
          </a:r>
          <a:r>
            <a:rPr lang="en-US" sz="1400" b="0" i="0">
              <a:latin typeface="Times New Roman" panose="02020603050405020304" pitchFamily="18" charset="0"/>
              <a:cs typeface="Times New Roman" panose="02020603050405020304" pitchFamily="18" charset="0"/>
            </a:rPr>
            <a:t>Implement compelling offers or incentives to drive immediate demand and stabilize call activity. </a:t>
          </a:r>
          <a:endParaRPr lang="en-US" sz="1400">
            <a:latin typeface="Times New Roman" panose="02020603050405020304" pitchFamily="18" charset="0"/>
            <a:cs typeface="Times New Roman" panose="02020603050405020304" pitchFamily="18" charset="0"/>
          </a:endParaRPr>
        </a:p>
      </dgm:t>
    </dgm:pt>
    <dgm:pt modelId="{4C7317E5-68A3-4BE9-957E-2A368AA8F262}" type="parTrans" cxnId="{44C26B9E-307A-47C1-9B68-498EDCF956F9}">
      <dgm:prSet/>
      <dgm:spPr/>
      <dgm:t>
        <a:bodyPr/>
        <a:lstStyle/>
        <a:p>
          <a:endParaRPr lang="en-US"/>
        </a:p>
      </dgm:t>
    </dgm:pt>
    <dgm:pt modelId="{53A08F2A-6CD4-4159-B53F-B9ED25635322}" type="sibTrans" cxnId="{44C26B9E-307A-47C1-9B68-498EDCF956F9}">
      <dgm:prSet/>
      <dgm:spPr/>
      <dgm:t>
        <a:bodyPr/>
        <a:lstStyle/>
        <a:p>
          <a:pPr>
            <a:lnSpc>
              <a:spcPct val="100000"/>
            </a:lnSpc>
          </a:pPr>
          <a:endParaRPr lang="en-US"/>
        </a:p>
      </dgm:t>
    </dgm:pt>
    <dgm:pt modelId="{01381E8B-1060-4602-BA3D-EA8FAB324E09}">
      <dgm:prSet custT="1"/>
      <dgm:spPr/>
      <dgm:t>
        <a:bodyPr/>
        <a:lstStyle/>
        <a:p>
          <a:pPr>
            <a:lnSpc>
              <a:spcPct val="100000"/>
            </a:lnSpc>
          </a:pPr>
          <a:r>
            <a:rPr lang="en-US" sz="1400" b="1" i="0" dirty="0">
              <a:latin typeface="Times New Roman" panose="02020603050405020304" pitchFamily="18" charset="0"/>
              <a:cs typeface="Times New Roman" panose="02020603050405020304" pitchFamily="18" charset="0"/>
            </a:rPr>
            <a:t>Strategic Solution: </a:t>
          </a:r>
          <a:r>
            <a:rPr lang="en-US" sz="1400" b="0" i="0" dirty="0">
              <a:latin typeface="Times New Roman" panose="02020603050405020304" pitchFamily="18" charset="0"/>
              <a:cs typeface="Times New Roman" panose="02020603050405020304" pitchFamily="18" charset="0"/>
            </a:rPr>
            <a:t>Address the root causes to enable sustainable growth and optimize resource allocation over the long term. </a:t>
          </a:r>
          <a:endParaRPr lang="en-US" sz="1400" dirty="0">
            <a:latin typeface="Times New Roman" panose="02020603050405020304" pitchFamily="18" charset="0"/>
            <a:cs typeface="Times New Roman" panose="02020603050405020304" pitchFamily="18" charset="0"/>
          </a:endParaRPr>
        </a:p>
      </dgm:t>
    </dgm:pt>
    <dgm:pt modelId="{01CD33A3-2A2B-4C14-8001-A8C83F6DBD89}" type="parTrans" cxnId="{EE4A0041-2E29-4A2B-B034-4A48DF1C95D1}">
      <dgm:prSet/>
      <dgm:spPr/>
      <dgm:t>
        <a:bodyPr/>
        <a:lstStyle/>
        <a:p>
          <a:endParaRPr lang="en-US"/>
        </a:p>
      </dgm:t>
    </dgm:pt>
    <dgm:pt modelId="{7C0436D6-9709-4D97-9ADC-C6C1C55AE7D7}" type="sibTrans" cxnId="{EE4A0041-2E29-4A2B-B034-4A48DF1C95D1}">
      <dgm:prSet/>
      <dgm:spPr/>
      <dgm:t>
        <a:bodyPr/>
        <a:lstStyle/>
        <a:p>
          <a:endParaRPr lang="en-US"/>
        </a:p>
      </dgm:t>
    </dgm:pt>
    <dgm:pt modelId="{6302B5BB-38D6-4FC1-BD3E-1B65841C83AB}" type="pres">
      <dgm:prSet presAssocID="{8246D181-DB29-4DB4-BF98-78A00730F488}" presName="root" presStyleCnt="0">
        <dgm:presLayoutVars>
          <dgm:dir/>
          <dgm:resizeHandles val="exact"/>
        </dgm:presLayoutVars>
      </dgm:prSet>
      <dgm:spPr/>
    </dgm:pt>
    <dgm:pt modelId="{244B1209-1F36-4F4A-B4B8-E84D540C79D2}" type="pres">
      <dgm:prSet presAssocID="{8246D181-DB29-4DB4-BF98-78A00730F488}" presName="container" presStyleCnt="0">
        <dgm:presLayoutVars>
          <dgm:dir/>
          <dgm:resizeHandles val="exact"/>
        </dgm:presLayoutVars>
      </dgm:prSet>
      <dgm:spPr/>
    </dgm:pt>
    <dgm:pt modelId="{9F0D3FAC-3F6F-44F7-9ABA-2157AC752FEC}" type="pres">
      <dgm:prSet presAssocID="{81D9C87E-2C91-487E-B874-4CE3B1A2A5A3}" presName="compNode" presStyleCnt="0"/>
      <dgm:spPr/>
    </dgm:pt>
    <dgm:pt modelId="{65D5838D-2934-4E83-8EE8-FC478FBD1729}" type="pres">
      <dgm:prSet presAssocID="{81D9C87E-2C91-487E-B874-4CE3B1A2A5A3}" presName="iconBgRect" presStyleLbl="bgShp" presStyleIdx="0" presStyleCnt="6"/>
      <dgm:spPr/>
    </dgm:pt>
    <dgm:pt modelId="{63DB1B35-FB29-49E5-9DB4-F30CB7BB7B71}" type="pres">
      <dgm:prSet presAssocID="{81D9C87E-2C91-487E-B874-4CE3B1A2A5A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1CBE9A3-2C68-4411-B787-1748D5CC7E55}" type="pres">
      <dgm:prSet presAssocID="{81D9C87E-2C91-487E-B874-4CE3B1A2A5A3}" presName="spaceRect" presStyleCnt="0"/>
      <dgm:spPr/>
    </dgm:pt>
    <dgm:pt modelId="{EFC08A84-FE2B-4A3A-B46A-6FCA8B80117B}" type="pres">
      <dgm:prSet presAssocID="{81D9C87E-2C91-487E-B874-4CE3B1A2A5A3}" presName="textRect" presStyleLbl="revTx" presStyleIdx="0" presStyleCnt="6">
        <dgm:presLayoutVars>
          <dgm:chMax val="1"/>
          <dgm:chPref val="1"/>
        </dgm:presLayoutVars>
      </dgm:prSet>
      <dgm:spPr/>
    </dgm:pt>
    <dgm:pt modelId="{0275DB46-DE94-4495-B96B-8FEFCE8D81A8}" type="pres">
      <dgm:prSet presAssocID="{64526CE0-9331-4723-AFAF-9D1E74C048FA}" presName="sibTrans" presStyleLbl="sibTrans2D1" presStyleIdx="0" presStyleCnt="0"/>
      <dgm:spPr/>
    </dgm:pt>
    <dgm:pt modelId="{3C5D6C85-8342-47B6-9229-EFAE2C4952FD}" type="pres">
      <dgm:prSet presAssocID="{1BE75F44-A353-47D8-BF92-F23956276FDD}" presName="compNode" presStyleCnt="0"/>
      <dgm:spPr/>
    </dgm:pt>
    <dgm:pt modelId="{DADF9297-889F-403D-AF3D-AECA145D48C3}" type="pres">
      <dgm:prSet presAssocID="{1BE75F44-A353-47D8-BF92-F23956276FDD}" presName="iconBgRect" presStyleLbl="bgShp" presStyleIdx="1" presStyleCnt="6"/>
      <dgm:spPr/>
    </dgm:pt>
    <dgm:pt modelId="{19426373-B858-4C6B-85FB-1AB184B4C8B1}" type="pres">
      <dgm:prSet presAssocID="{1BE75F44-A353-47D8-BF92-F23956276FD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aker Phone"/>
        </a:ext>
      </dgm:extLst>
    </dgm:pt>
    <dgm:pt modelId="{8434298A-9B80-4C1D-9A28-B585687B7180}" type="pres">
      <dgm:prSet presAssocID="{1BE75F44-A353-47D8-BF92-F23956276FDD}" presName="spaceRect" presStyleCnt="0"/>
      <dgm:spPr/>
    </dgm:pt>
    <dgm:pt modelId="{5E337969-FBB2-44C5-BC60-66BE199CE79C}" type="pres">
      <dgm:prSet presAssocID="{1BE75F44-A353-47D8-BF92-F23956276FDD}" presName="textRect" presStyleLbl="revTx" presStyleIdx="1" presStyleCnt="6">
        <dgm:presLayoutVars>
          <dgm:chMax val="1"/>
          <dgm:chPref val="1"/>
        </dgm:presLayoutVars>
      </dgm:prSet>
      <dgm:spPr/>
    </dgm:pt>
    <dgm:pt modelId="{2546CA79-2385-4B93-A6C3-8FCE9BF521E3}" type="pres">
      <dgm:prSet presAssocID="{C5870008-33F7-45DE-BB98-3226380DAF2E}" presName="sibTrans" presStyleLbl="sibTrans2D1" presStyleIdx="0" presStyleCnt="0"/>
      <dgm:spPr/>
    </dgm:pt>
    <dgm:pt modelId="{C2C45A13-26A1-43E2-99A6-FD18D47A5C85}" type="pres">
      <dgm:prSet presAssocID="{03E0FE70-2485-4D1E-9F65-E1273D827E46}" presName="compNode" presStyleCnt="0"/>
      <dgm:spPr/>
    </dgm:pt>
    <dgm:pt modelId="{A70D6430-686D-42CD-A9C6-BDA67FAD9615}" type="pres">
      <dgm:prSet presAssocID="{03E0FE70-2485-4D1E-9F65-E1273D827E46}" presName="iconBgRect" presStyleLbl="bgShp" presStyleIdx="2" presStyleCnt="6"/>
      <dgm:spPr/>
    </dgm:pt>
    <dgm:pt modelId="{CD48C953-36A5-4C54-A76D-504D1AF8236A}" type="pres">
      <dgm:prSet presAssocID="{03E0FE70-2485-4D1E-9F65-E1273D827E4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33CCB424-26BB-4631-9DB8-3F0A4E329CAD}" type="pres">
      <dgm:prSet presAssocID="{03E0FE70-2485-4D1E-9F65-E1273D827E46}" presName="spaceRect" presStyleCnt="0"/>
      <dgm:spPr/>
    </dgm:pt>
    <dgm:pt modelId="{013AB1C9-0A51-45D1-AFD9-3E7A92665338}" type="pres">
      <dgm:prSet presAssocID="{03E0FE70-2485-4D1E-9F65-E1273D827E46}" presName="textRect" presStyleLbl="revTx" presStyleIdx="2" presStyleCnt="6">
        <dgm:presLayoutVars>
          <dgm:chMax val="1"/>
          <dgm:chPref val="1"/>
        </dgm:presLayoutVars>
      </dgm:prSet>
      <dgm:spPr/>
    </dgm:pt>
    <dgm:pt modelId="{023BB417-4D70-428A-AA3D-C2E5F82BF05D}" type="pres">
      <dgm:prSet presAssocID="{2EC6F967-5AF8-4E62-BF5E-AECEEC4D5E91}" presName="sibTrans" presStyleLbl="sibTrans2D1" presStyleIdx="0" presStyleCnt="0"/>
      <dgm:spPr/>
    </dgm:pt>
    <dgm:pt modelId="{81B0EC1C-C51C-43DB-8853-5EC07C6D7F70}" type="pres">
      <dgm:prSet presAssocID="{EBF9404E-1998-400E-BD36-BF6673670D3B}" presName="compNode" presStyleCnt="0"/>
      <dgm:spPr/>
    </dgm:pt>
    <dgm:pt modelId="{6A85D6E1-D7AE-4512-9078-A9CF80C879BB}" type="pres">
      <dgm:prSet presAssocID="{EBF9404E-1998-400E-BD36-BF6673670D3B}" presName="iconBgRect" presStyleLbl="bgShp" presStyleIdx="3" presStyleCnt="6"/>
      <dgm:spPr/>
    </dgm:pt>
    <dgm:pt modelId="{D8FB88C4-69D4-4D60-81D4-38CE0DABEA35}" type="pres">
      <dgm:prSet presAssocID="{EBF9404E-1998-400E-BD36-BF6673670D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5CA011BB-A187-4699-AA7C-6DF5D14590BE}" type="pres">
      <dgm:prSet presAssocID="{EBF9404E-1998-400E-BD36-BF6673670D3B}" presName="spaceRect" presStyleCnt="0"/>
      <dgm:spPr/>
    </dgm:pt>
    <dgm:pt modelId="{2734E998-69CD-4A00-BC47-B988791B41BB}" type="pres">
      <dgm:prSet presAssocID="{EBF9404E-1998-400E-BD36-BF6673670D3B}" presName="textRect" presStyleLbl="revTx" presStyleIdx="3" presStyleCnt="6">
        <dgm:presLayoutVars>
          <dgm:chMax val="1"/>
          <dgm:chPref val="1"/>
        </dgm:presLayoutVars>
      </dgm:prSet>
      <dgm:spPr/>
    </dgm:pt>
    <dgm:pt modelId="{B7D7B5A4-E60E-41CE-83FF-159F9869861C}" type="pres">
      <dgm:prSet presAssocID="{75D4B2E4-4A61-4819-A9E4-4D8E9CD0F699}" presName="sibTrans" presStyleLbl="sibTrans2D1" presStyleIdx="0" presStyleCnt="0"/>
      <dgm:spPr/>
    </dgm:pt>
    <dgm:pt modelId="{A0EB71B9-7529-4A61-80A2-F0CBD53851D2}" type="pres">
      <dgm:prSet presAssocID="{CBDE76DE-8349-4BD6-B519-5858CDAE5B7B}" presName="compNode" presStyleCnt="0"/>
      <dgm:spPr/>
    </dgm:pt>
    <dgm:pt modelId="{918D58D2-F15A-4A67-AD61-3227343C493A}" type="pres">
      <dgm:prSet presAssocID="{CBDE76DE-8349-4BD6-B519-5858CDAE5B7B}" presName="iconBgRect" presStyleLbl="bgShp" presStyleIdx="4" presStyleCnt="6"/>
      <dgm:spPr/>
    </dgm:pt>
    <dgm:pt modelId="{CC0B3D94-B67C-4CA7-BE91-5FEE0E53DB0B}" type="pres">
      <dgm:prSet presAssocID="{CBDE76DE-8349-4BD6-B519-5858CDAE5B7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rt Organ"/>
        </a:ext>
      </dgm:extLst>
    </dgm:pt>
    <dgm:pt modelId="{D4EB398E-7BD8-4560-8BBE-2E993A82FBE8}" type="pres">
      <dgm:prSet presAssocID="{CBDE76DE-8349-4BD6-B519-5858CDAE5B7B}" presName="spaceRect" presStyleCnt="0"/>
      <dgm:spPr/>
    </dgm:pt>
    <dgm:pt modelId="{F01826AC-19E0-40CB-A349-2EE13E649EB6}" type="pres">
      <dgm:prSet presAssocID="{CBDE76DE-8349-4BD6-B519-5858CDAE5B7B}" presName="textRect" presStyleLbl="revTx" presStyleIdx="4" presStyleCnt="6">
        <dgm:presLayoutVars>
          <dgm:chMax val="1"/>
          <dgm:chPref val="1"/>
        </dgm:presLayoutVars>
      </dgm:prSet>
      <dgm:spPr/>
    </dgm:pt>
    <dgm:pt modelId="{0D973771-4065-4CFB-B423-71505CFA29A8}" type="pres">
      <dgm:prSet presAssocID="{53A08F2A-6CD4-4159-B53F-B9ED25635322}" presName="sibTrans" presStyleLbl="sibTrans2D1" presStyleIdx="0" presStyleCnt="0"/>
      <dgm:spPr/>
    </dgm:pt>
    <dgm:pt modelId="{22B92A74-F861-4378-A798-678D2A1AAFED}" type="pres">
      <dgm:prSet presAssocID="{01381E8B-1060-4602-BA3D-EA8FAB324E09}" presName="compNode" presStyleCnt="0"/>
      <dgm:spPr/>
    </dgm:pt>
    <dgm:pt modelId="{C8803D79-0C5A-4F60-A22A-4B6462C1837D}" type="pres">
      <dgm:prSet presAssocID="{01381E8B-1060-4602-BA3D-EA8FAB324E09}" presName="iconBgRect" presStyleLbl="bgShp" presStyleIdx="5" presStyleCnt="6"/>
      <dgm:spPr/>
    </dgm:pt>
    <dgm:pt modelId="{D041F055-1350-4CF8-839A-FCCD0915F027}" type="pres">
      <dgm:prSet presAssocID="{01381E8B-1060-4602-BA3D-EA8FAB324E0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0F079A6C-03C3-45C4-B4DA-9BA0998EE755}" type="pres">
      <dgm:prSet presAssocID="{01381E8B-1060-4602-BA3D-EA8FAB324E09}" presName="spaceRect" presStyleCnt="0"/>
      <dgm:spPr/>
    </dgm:pt>
    <dgm:pt modelId="{95E6D880-6717-46F7-9500-1FA8194A71BD}" type="pres">
      <dgm:prSet presAssocID="{01381E8B-1060-4602-BA3D-EA8FAB324E09}" presName="textRect" presStyleLbl="revTx" presStyleIdx="5" presStyleCnt="6">
        <dgm:presLayoutVars>
          <dgm:chMax val="1"/>
          <dgm:chPref val="1"/>
        </dgm:presLayoutVars>
      </dgm:prSet>
      <dgm:spPr/>
    </dgm:pt>
  </dgm:ptLst>
  <dgm:cxnLst>
    <dgm:cxn modelId="{D65FEE04-69FA-4C78-84BB-94ABF152B1CD}" type="presOf" srcId="{03E0FE70-2485-4D1E-9F65-E1273D827E46}" destId="{013AB1C9-0A51-45D1-AFD9-3E7A92665338}" srcOrd="0" destOrd="0" presId="urn:microsoft.com/office/officeart/2018/2/layout/IconCircleList"/>
    <dgm:cxn modelId="{0C787B06-59AD-4448-BED6-24CBDD518722}" type="presOf" srcId="{1BE75F44-A353-47D8-BF92-F23956276FDD}" destId="{5E337969-FBB2-44C5-BC60-66BE199CE79C}" srcOrd="0" destOrd="0" presId="urn:microsoft.com/office/officeart/2018/2/layout/IconCircleList"/>
    <dgm:cxn modelId="{75409524-8A6D-4990-84F2-1226CA32950E}" type="presOf" srcId="{EBF9404E-1998-400E-BD36-BF6673670D3B}" destId="{2734E998-69CD-4A00-BC47-B988791B41BB}" srcOrd="0" destOrd="0" presId="urn:microsoft.com/office/officeart/2018/2/layout/IconCircleList"/>
    <dgm:cxn modelId="{B029E026-FD23-43B4-A0C0-68A217C207FA}" type="presOf" srcId="{C5870008-33F7-45DE-BB98-3226380DAF2E}" destId="{2546CA79-2385-4B93-A6C3-8FCE9BF521E3}" srcOrd="0" destOrd="0" presId="urn:microsoft.com/office/officeart/2018/2/layout/IconCircleList"/>
    <dgm:cxn modelId="{622CEF27-22CA-480D-A579-155B0156EB48}" type="presOf" srcId="{CBDE76DE-8349-4BD6-B519-5858CDAE5B7B}" destId="{F01826AC-19E0-40CB-A349-2EE13E649EB6}" srcOrd="0" destOrd="0" presId="urn:microsoft.com/office/officeart/2018/2/layout/IconCircleList"/>
    <dgm:cxn modelId="{2883022F-B020-4549-B147-D82A6CFEA45B}" type="presOf" srcId="{2EC6F967-5AF8-4E62-BF5E-AECEEC4D5E91}" destId="{023BB417-4D70-428A-AA3D-C2E5F82BF05D}" srcOrd="0" destOrd="0" presId="urn:microsoft.com/office/officeart/2018/2/layout/IconCircleList"/>
    <dgm:cxn modelId="{EFD09D35-BCD4-4BB5-B10E-5F831C435AEA}" srcId="{8246D181-DB29-4DB4-BF98-78A00730F488}" destId="{03E0FE70-2485-4D1E-9F65-E1273D827E46}" srcOrd="2" destOrd="0" parTransId="{57FCF1E0-C2FA-4AB9-A238-F2F77FCA5028}" sibTransId="{2EC6F967-5AF8-4E62-BF5E-AECEEC4D5E91}"/>
    <dgm:cxn modelId="{EE4A0041-2E29-4A2B-B034-4A48DF1C95D1}" srcId="{8246D181-DB29-4DB4-BF98-78A00730F488}" destId="{01381E8B-1060-4602-BA3D-EA8FAB324E09}" srcOrd="5" destOrd="0" parTransId="{01CD33A3-2A2B-4C14-8001-A8C83F6DBD89}" sibTransId="{7C0436D6-9709-4D97-9ADC-C6C1C55AE7D7}"/>
    <dgm:cxn modelId="{9E872867-005B-49D7-B90D-53480819401E}" type="presOf" srcId="{8246D181-DB29-4DB4-BF98-78A00730F488}" destId="{6302B5BB-38D6-4FC1-BD3E-1B65841C83AB}" srcOrd="0" destOrd="0" presId="urn:microsoft.com/office/officeart/2018/2/layout/IconCircleList"/>
    <dgm:cxn modelId="{6B842877-0D3D-4CE3-A333-FC3B7F96C084}" type="presOf" srcId="{01381E8B-1060-4602-BA3D-EA8FAB324E09}" destId="{95E6D880-6717-46F7-9500-1FA8194A71BD}" srcOrd="0" destOrd="0" presId="urn:microsoft.com/office/officeart/2018/2/layout/IconCircleList"/>
    <dgm:cxn modelId="{397DAC7B-0762-4D94-ADA9-AD744B2151CC}" srcId="{8246D181-DB29-4DB4-BF98-78A00730F488}" destId="{EBF9404E-1998-400E-BD36-BF6673670D3B}" srcOrd="3" destOrd="0" parTransId="{0A49CAEE-F6B7-46F0-A204-89DB9772936D}" sibTransId="{75D4B2E4-4A61-4819-A9E4-4D8E9CD0F699}"/>
    <dgm:cxn modelId="{44C26B9E-307A-47C1-9B68-498EDCF956F9}" srcId="{8246D181-DB29-4DB4-BF98-78A00730F488}" destId="{CBDE76DE-8349-4BD6-B519-5858CDAE5B7B}" srcOrd="4" destOrd="0" parTransId="{4C7317E5-68A3-4BE9-957E-2A368AA8F262}" sibTransId="{53A08F2A-6CD4-4159-B53F-B9ED25635322}"/>
    <dgm:cxn modelId="{3892FCAB-556A-43B0-BF2F-2F4E467BBBF6}" type="presOf" srcId="{75D4B2E4-4A61-4819-A9E4-4D8E9CD0F699}" destId="{B7D7B5A4-E60E-41CE-83FF-159F9869861C}" srcOrd="0" destOrd="0" presId="urn:microsoft.com/office/officeart/2018/2/layout/IconCircleList"/>
    <dgm:cxn modelId="{E8643EB5-2EF9-494E-BBBC-999E1A78CCD4}" srcId="{8246D181-DB29-4DB4-BF98-78A00730F488}" destId="{81D9C87E-2C91-487E-B874-4CE3B1A2A5A3}" srcOrd="0" destOrd="0" parTransId="{CD8201D7-16F1-4C98-9045-196A7C81C754}" sibTransId="{64526CE0-9331-4723-AFAF-9D1E74C048FA}"/>
    <dgm:cxn modelId="{9B3D40E0-1B84-49E9-BC37-AEEC2210CCE3}" type="presOf" srcId="{53A08F2A-6CD4-4159-B53F-B9ED25635322}" destId="{0D973771-4065-4CFB-B423-71505CFA29A8}" srcOrd="0" destOrd="0" presId="urn:microsoft.com/office/officeart/2018/2/layout/IconCircleList"/>
    <dgm:cxn modelId="{E0F79BF1-777C-4643-A17A-5EA1D773704F}" type="presOf" srcId="{64526CE0-9331-4723-AFAF-9D1E74C048FA}" destId="{0275DB46-DE94-4495-B96B-8FEFCE8D81A8}" srcOrd="0" destOrd="0" presId="urn:microsoft.com/office/officeart/2018/2/layout/IconCircleList"/>
    <dgm:cxn modelId="{4D2163F6-5FAE-4962-924F-AC3404E24530}" srcId="{8246D181-DB29-4DB4-BF98-78A00730F488}" destId="{1BE75F44-A353-47D8-BF92-F23956276FDD}" srcOrd="1" destOrd="0" parTransId="{BE35BDD5-B11E-47F8-B125-2BF6F4212F2A}" sibTransId="{C5870008-33F7-45DE-BB98-3226380DAF2E}"/>
    <dgm:cxn modelId="{AB5FB3F6-6648-4B89-AA00-4999A198303B}" type="presOf" srcId="{81D9C87E-2C91-487E-B874-4CE3B1A2A5A3}" destId="{EFC08A84-FE2B-4A3A-B46A-6FCA8B80117B}" srcOrd="0" destOrd="0" presId="urn:microsoft.com/office/officeart/2018/2/layout/IconCircleList"/>
    <dgm:cxn modelId="{8C1A5D24-505C-4867-91B6-D6B68A2B4125}" type="presParOf" srcId="{6302B5BB-38D6-4FC1-BD3E-1B65841C83AB}" destId="{244B1209-1F36-4F4A-B4B8-E84D540C79D2}" srcOrd="0" destOrd="0" presId="urn:microsoft.com/office/officeart/2018/2/layout/IconCircleList"/>
    <dgm:cxn modelId="{1A8C5CBD-FD03-4DD7-A4AD-762890817DAE}" type="presParOf" srcId="{244B1209-1F36-4F4A-B4B8-E84D540C79D2}" destId="{9F0D3FAC-3F6F-44F7-9ABA-2157AC752FEC}" srcOrd="0" destOrd="0" presId="urn:microsoft.com/office/officeart/2018/2/layout/IconCircleList"/>
    <dgm:cxn modelId="{032E5D1C-2D01-431E-9662-7DBE7A4FD88B}" type="presParOf" srcId="{9F0D3FAC-3F6F-44F7-9ABA-2157AC752FEC}" destId="{65D5838D-2934-4E83-8EE8-FC478FBD1729}" srcOrd="0" destOrd="0" presId="urn:microsoft.com/office/officeart/2018/2/layout/IconCircleList"/>
    <dgm:cxn modelId="{8F8E310A-72FC-4062-8E5A-B64057F04766}" type="presParOf" srcId="{9F0D3FAC-3F6F-44F7-9ABA-2157AC752FEC}" destId="{63DB1B35-FB29-49E5-9DB4-F30CB7BB7B71}" srcOrd="1" destOrd="0" presId="urn:microsoft.com/office/officeart/2018/2/layout/IconCircleList"/>
    <dgm:cxn modelId="{BCCDF048-64BB-4E38-B3D1-7A05DFE57826}" type="presParOf" srcId="{9F0D3FAC-3F6F-44F7-9ABA-2157AC752FEC}" destId="{81CBE9A3-2C68-4411-B787-1748D5CC7E55}" srcOrd="2" destOrd="0" presId="urn:microsoft.com/office/officeart/2018/2/layout/IconCircleList"/>
    <dgm:cxn modelId="{84D3DDD7-25FC-4EF9-BB86-AF4B88CE7AE6}" type="presParOf" srcId="{9F0D3FAC-3F6F-44F7-9ABA-2157AC752FEC}" destId="{EFC08A84-FE2B-4A3A-B46A-6FCA8B80117B}" srcOrd="3" destOrd="0" presId="urn:microsoft.com/office/officeart/2018/2/layout/IconCircleList"/>
    <dgm:cxn modelId="{2DBB9FAA-7A45-483C-A9EA-82BC3B67B946}" type="presParOf" srcId="{244B1209-1F36-4F4A-B4B8-E84D540C79D2}" destId="{0275DB46-DE94-4495-B96B-8FEFCE8D81A8}" srcOrd="1" destOrd="0" presId="urn:microsoft.com/office/officeart/2018/2/layout/IconCircleList"/>
    <dgm:cxn modelId="{DC8D98B8-6DFE-48D1-999F-39514E851838}" type="presParOf" srcId="{244B1209-1F36-4F4A-B4B8-E84D540C79D2}" destId="{3C5D6C85-8342-47B6-9229-EFAE2C4952FD}" srcOrd="2" destOrd="0" presId="urn:microsoft.com/office/officeart/2018/2/layout/IconCircleList"/>
    <dgm:cxn modelId="{19F28E4F-482B-4B3F-96C9-F0C459C0BC19}" type="presParOf" srcId="{3C5D6C85-8342-47B6-9229-EFAE2C4952FD}" destId="{DADF9297-889F-403D-AF3D-AECA145D48C3}" srcOrd="0" destOrd="0" presId="urn:microsoft.com/office/officeart/2018/2/layout/IconCircleList"/>
    <dgm:cxn modelId="{794FE9EE-7008-48F3-AB32-00342B8C8219}" type="presParOf" srcId="{3C5D6C85-8342-47B6-9229-EFAE2C4952FD}" destId="{19426373-B858-4C6B-85FB-1AB184B4C8B1}" srcOrd="1" destOrd="0" presId="urn:microsoft.com/office/officeart/2018/2/layout/IconCircleList"/>
    <dgm:cxn modelId="{9814D5E2-8238-43B8-BDE6-9B21C1302CBE}" type="presParOf" srcId="{3C5D6C85-8342-47B6-9229-EFAE2C4952FD}" destId="{8434298A-9B80-4C1D-9A28-B585687B7180}" srcOrd="2" destOrd="0" presId="urn:microsoft.com/office/officeart/2018/2/layout/IconCircleList"/>
    <dgm:cxn modelId="{2D2319D0-03A4-4676-BD77-406BE096FEF0}" type="presParOf" srcId="{3C5D6C85-8342-47B6-9229-EFAE2C4952FD}" destId="{5E337969-FBB2-44C5-BC60-66BE199CE79C}" srcOrd="3" destOrd="0" presId="urn:microsoft.com/office/officeart/2018/2/layout/IconCircleList"/>
    <dgm:cxn modelId="{513A999F-5B45-49D4-A981-D95909E09765}" type="presParOf" srcId="{244B1209-1F36-4F4A-B4B8-E84D540C79D2}" destId="{2546CA79-2385-4B93-A6C3-8FCE9BF521E3}" srcOrd="3" destOrd="0" presId="urn:microsoft.com/office/officeart/2018/2/layout/IconCircleList"/>
    <dgm:cxn modelId="{13E6B8D9-DEFE-4943-A69D-B5F09908E8D1}" type="presParOf" srcId="{244B1209-1F36-4F4A-B4B8-E84D540C79D2}" destId="{C2C45A13-26A1-43E2-99A6-FD18D47A5C85}" srcOrd="4" destOrd="0" presId="urn:microsoft.com/office/officeart/2018/2/layout/IconCircleList"/>
    <dgm:cxn modelId="{0715BD09-C05C-4226-96F6-FF56CFBB032D}" type="presParOf" srcId="{C2C45A13-26A1-43E2-99A6-FD18D47A5C85}" destId="{A70D6430-686D-42CD-A9C6-BDA67FAD9615}" srcOrd="0" destOrd="0" presId="urn:microsoft.com/office/officeart/2018/2/layout/IconCircleList"/>
    <dgm:cxn modelId="{A1D4F118-FF75-4AFB-8D8D-D69026088557}" type="presParOf" srcId="{C2C45A13-26A1-43E2-99A6-FD18D47A5C85}" destId="{CD48C953-36A5-4C54-A76D-504D1AF8236A}" srcOrd="1" destOrd="0" presId="urn:microsoft.com/office/officeart/2018/2/layout/IconCircleList"/>
    <dgm:cxn modelId="{ADFAB298-4B1A-4C66-A795-A11F649EFC00}" type="presParOf" srcId="{C2C45A13-26A1-43E2-99A6-FD18D47A5C85}" destId="{33CCB424-26BB-4631-9DB8-3F0A4E329CAD}" srcOrd="2" destOrd="0" presId="urn:microsoft.com/office/officeart/2018/2/layout/IconCircleList"/>
    <dgm:cxn modelId="{9D55D337-90D6-4CED-BEE7-1145539D976C}" type="presParOf" srcId="{C2C45A13-26A1-43E2-99A6-FD18D47A5C85}" destId="{013AB1C9-0A51-45D1-AFD9-3E7A92665338}" srcOrd="3" destOrd="0" presId="urn:microsoft.com/office/officeart/2018/2/layout/IconCircleList"/>
    <dgm:cxn modelId="{ECBC6B56-D0F6-49DC-9060-851AF8D25C5E}" type="presParOf" srcId="{244B1209-1F36-4F4A-B4B8-E84D540C79D2}" destId="{023BB417-4D70-428A-AA3D-C2E5F82BF05D}" srcOrd="5" destOrd="0" presId="urn:microsoft.com/office/officeart/2018/2/layout/IconCircleList"/>
    <dgm:cxn modelId="{564EE1B6-0068-4E3E-A943-680B441AB5F7}" type="presParOf" srcId="{244B1209-1F36-4F4A-B4B8-E84D540C79D2}" destId="{81B0EC1C-C51C-43DB-8853-5EC07C6D7F70}" srcOrd="6" destOrd="0" presId="urn:microsoft.com/office/officeart/2018/2/layout/IconCircleList"/>
    <dgm:cxn modelId="{DF1A7761-42B3-4CC8-B90D-9DE521298005}" type="presParOf" srcId="{81B0EC1C-C51C-43DB-8853-5EC07C6D7F70}" destId="{6A85D6E1-D7AE-4512-9078-A9CF80C879BB}" srcOrd="0" destOrd="0" presId="urn:microsoft.com/office/officeart/2018/2/layout/IconCircleList"/>
    <dgm:cxn modelId="{3BA61AF4-9BA5-4348-A89C-F032E1F0DA05}" type="presParOf" srcId="{81B0EC1C-C51C-43DB-8853-5EC07C6D7F70}" destId="{D8FB88C4-69D4-4D60-81D4-38CE0DABEA35}" srcOrd="1" destOrd="0" presId="urn:microsoft.com/office/officeart/2018/2/layout/IconCircleList"/>
    <dgm:cxn modelId="{DCE8D35B-438D-4C0D-8DA1-BA1C66D25E42}" type="presParOf" srcId="{81B0EC1C-C51C-43DB-8853-5EC07C6D7F70}" destId="{5CA011BB-A187-4699-AA7C-6DF5D14590BE}" srcOrd="2" destOrd="0" presId="urn:microsoft.com/office/officeart/2018/2/layout/IconCircleList"/>
    <dgm:cxn modelId="{00623380-701C-4A0C-A1C0-2FB775F3E8B6}" type="presParOf" srcId="{81B0EC1C-C51C-43DB-8853-5EC07C6D7F70}" destId="{2734E998-69CD-4A00-BC47-B988791B41BB}" srcOrd="3" destOrd="0" presId="urn:microsoft.com/office/officeart/2018/2/layout/IconCircleList"/>
    <dgm:cxn modelId="{C36FE5C3-7FDB-4771-9D32-9A6C5B1E18EC}" type="presParOf" srcId="{244B1209-1F36-4F4A-B4B8-E84D540C79D2}" destId="{B7D7B5A4-E60E-41CE-83FF-159F9869861C}" srcOrd="7" destOrd="0" presId="urn:microsoft.com/office/officeart/2018/2/layout/IconCircleList"/>
    <dgm:cxn modelId="{61EC1B48-A940-4C99-936C-464DAA6B9363}" type="presParOf" srcId="{244B1209-1F36-4F4A-B4B8-E84D540C79D2}" destId="{A0EB71B9-7529-4A61-80A2-F0CBD53851D2}" srcOrd="8" destOrd="0" presId="urn:microsoft.com/office/officeart/2018/2/layout/IconCircleList"/>
    <dgm:cxn modelId="{7963AFF7-76FF-4610-9EA3-B4A35F27DBBD}" type="presParOf" srcId="{A0EB71B9-7529-4A61-80A2-F0CBD53851D2}" destId="{918D58D2-F15A-4A67-AD61-3227343C493A}" srcOrd="0" destOrd="0" presId="urn:microsoft.com/office/officeart/2018/2/layout/IconCircleList"/>
    <dgm:cxn modelId="{B25B456E-A77A-4F5D-AD2E-681D1566BB18}" type="presParOf" srcId="{A0EB71B9-7529-4A61-80A2-F0CBD53851D2}" destId="{CC0B3D94-B67C-4CA7-BE91-5FEE0E53DB0B}" srcOrd="1" destOrd="0" presId="urn:microsoft.com/office/officeart/2018/2/layout/IconCircleList"/>
    <dgm:cxn modelId="{13C24D36-9940-4106-928A-FE58FD4874D2}" type="presParOf" srcId="{A0EB71B9-7529-4A61-80A2-F0CBD53851D2}" destId="{D4EB398E-7BD8-4560-8BBE-2E993A82FBE8}" srcOrd="2" destOrd="0" presId="urn:microsoft.com/office/officeart/2018/2/layout/IconCircleList"/>
    <dgm:cxn modelId="{F4C2F27F-E29D-41EA-9CEC-6AE166DDF811}" type="presParOf" srcId="{A0EB71B9-7529-4A61-80A2-F0CBD53851D2}" destId="{F01826AC-19E0-40CB-A349-2EE13E649EB6}" srcOrd="3" destOrd="0" presId="urn:microsoft.com/office/officeart/2018/2/layout/IconCircleList"/>
    <dgm:cxn modelId="{0197A7A4-F6EE-4DAD-928C-36C68A940871}" type="presParOf" srcId="{244B1209-1F36-4F4A-B4B8-E84D540C79D2}" destId="{0D973771-4065-4CFB-B423-71505CFA29A8}" srcOrd="9" destOrd="0" presId="urn:microsoft.com/office/officeart/2018/2/layout/IconCircleList"/>
    <dgm:cxn modelId="{E7D17FA5-8F00-4890-8B52-8353DF85ED36}" type="presParOf" srcId="{244B1209-1F36-4F4A-B4B8-E84D540C79D2}" destId="{22B92A74-F861-4378-A798-678D2A1AAFED}" srcOrd="10" destOrd="0" presId="urn:microsoft.com/office/officeart/2018/2/layout/IconCircleList"/>
    <dgm:cxn modelId="{F94CF43F-56B6-4EC0-B94A-9B27D687A89B}" type="presParOf" srcId="{22B92A74-F861-4378-A798-678D2A1AAFED}" destId="{C8803D79-0C5A-4F60-A22A-4B6462C1837D}" srcOrd="0" destOrd="0" presId="urn:microsoft.com/office/officeart/2018/2/layout/IconCircleList"/>
    <dgm:cxn modelId="{7A4AD28D-A220-4D96-8C27-98C87599A3C5}" type="presParOf" srcId="{22B92A74-F861-4378-A798-678D2A1AAFED}" destId="{D041F055-1350-4CF8-839A-FCCD0915F027}" srcOrd="1" destOrd="0" presId="urn:microsoft.com/office/officeart/2018/2/layout/IconCircleList"/>
    <dgm:cxn modelId="{DAEC1D16-992A-4316-89CF-1003A03CE4B9}" type="presParOf" srcId="{22B92A74-F861-4378-A798-678D2A1AAFED}" destId="{0F079A6C-03C3-45C4-B4DA-9BA0998EE755}" srcOrd="2" destOrd="0" presId="urn:microsoft.com/office/officeart/2018/2/layout/IconCircleList"/>
    <dgm:cxn modelId="{B7DC2E08-AE61-44B7-8C9A-D8DBFB04B7BD}" type="presParOf" srcId="{22B92A74-F861-4378-A798-678D2A1AAFED}" destId="{95E6D880-6717-46F7-9500-1FA8194A71BD}"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5838D-2934-4E83-8EE8-FC478FBD1729}">
      <dsp:nvSpPr>
        <dsp:cNvPr id="0" name=""/>
        <dsp:cNvSpPr/>
      </dsp:nvSpPr>
      <dsp:spPr>
        <a:xfrm>
          <a:off x="93419" y="407120"/>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DB1B35-FB29-49E5-9DB4-F30CB7BB7B71}">
      <dsp:nvSpPr>
        <dsp:cNvPr id="0" name=""/>
        <dsp:cNvSpPr/>
      </dsp:nvSpPr>
      <dsp:spPr>
        <a:xfrm>
          <a:off x="267843" y="581544"/>
          <a:ext cx="481742" cy="481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08A84-FE2B-4A3A-B46A-6FCA8B80117B}">
      <dsp:nvSpPr>
        <dsp:cNvPr id="0" name=""/>
        <dsp:cNvSpPr/>
      </dsp:nvSpPr>
      <dsp:spPr>
        <a:xfrm>
          <a:off x="1101993" y="407120"/>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Observed Trend: </a:t>
          </a:r>
          <a:r>
            <a:rPr lang="en-US" sz="1400" b="0" i="0" kern="1200" dirty="0">
              <a:latin typeface="Times New Roman" panose="02020603050405020304" pitchFamily="18" charset="0"/>
              <a:cs typeface="Times New Roman" panose="02020603050405020304" pitchFamily="18" charset="0"/>
            </a:rPr>
            <a:t>A consistent decline in daily call volumes has been identified. </a:t>
          </a:r>
          <a:endParaRPr lang="en-US" sz="1400" kern="1200" dirty="0">
            <a:latin typeface="Times New Roman" panose="02020603050405020304" pitchFamily="18" charset="0"/>
            <a:cs typeface="Times New Roman" panose="02020603050405020304" pitchFamily="18" charset="0"/>
          </a:endParaRPr>
        </a:p>
      </dsp:txBody>
      <dsp:txXfrm>
        <a:off x="1101993" y="407120"/>
        <a:ext cx="1957819" cy="830589"/>
      </dsp:txXfrm>
    </dsp:sp>
    <dsp:sp modelId="{DADF9297-889F-403D-AF3D-AECA145D48C3}">
      <dsp:nvSpPr>
        <dsp:cNvPr id="0" name=""/>
        <dsp:cNvSpPr/>
      </dsp:nvSpPr>
      <dsp:spPr>
        <a:xfrm>
          <a:off x="3400947" y="407120"/>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426373-B858-4C6B-85FB-1AB184B4C8B1}">
      <dsp:nvSpPr>
        <dsp:cNvPr id="0" name=""/>
        <dsp:cNvSpPr/>
      </dsp:nvSpPr>
      <dsp:spPr>
        <a:xfrm>
          <a:off x="3575371" y="581544"/>
          <a:ext cx="481742" cy="481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337969-FBB2-44C5-BC60-66BE199CE79C}">
      <dsp:nvSpPr>
        <dsp:cNvPr id="0" name=""/>
        <dsp:cNvSpPr/>
      </dsp:nvSpPr>
      <dsp:spPr>
        <a:xfrm>
          <a:off x="4409521" y="407120"/>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a:latin typeface="Times New Roman" panose="02020603050405020304" pitchFamily="18" charset="0"/>
              <a:cs typeface="Times New Roman" panose="02020603050405020304" pitchFamily="18" charset="0"/>
            </a:rPr>
            <a:t>Revenue Impact: </a:t>
          </a:r>
          <a:r>
            <a:rPr lang="en-US" sz="1400" b="0" i="0" kern="1200">
              <a:latin typeface="Times New Roman" panose="02020603050405020304" pitchFamily="18" charset="0"/>
              <a:cs typeface="Times New Roman" panose="02020603050405020304" pitchFamily="18" charset="0"/>
            </a:rPr>
            <a:t>Calls represent a significant source of revenue, making this trend a critical issue. </a:t>
          </a:r>
          <a:endParaRPr lang="en-US" sz="1400" kern="1200">
            <a:latin typeface="Times New Roman" panose="02020603050405020304" pitchFamily="18" charset="0"/>
            <a:cs typeface="Times New Roman" panose="02020603050405020304" pitchFamily="18" charset="0"/>
          </a:endParaRPr>
        </a:p>
      </dsp:txBody>
      <dsp:txXfrm>
        <a:off x="4409521" y="407120"/>
        <a:ext cx="1957819" cy="830589"/>
      </dsp:txXfrm>
    </dsp:sp>
    <dsp:sp modelId="{A70D6430-686D-42CD-A9C6-BDA67FAD9615}">
      <dsp:nvSpPr>
        <dsp:cNvPr id="0" name=""/>
        <dsp:cNvSpPr/>
      </dsp:nvSpPr>
      <dsp:spPr>
        <a:xfrm>
          <a:off x="93419" y="2089258"/>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8C953-36A5-4C54-A76D-504D1AF8236A}">
      <dsp:nvSpPr>
        <dsp:cNvPr id="0" name=""/>
        <dsp:cNvSpPr/>
      </dsp:nvSpPr>
      <dsp:spPr>
        <a:xfrm>
          <a:off x="267843" y="2263681"/>
          <a:ext cx="481742" cy="481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AB1C9-0A51-45D1-AFD9-3E7A92665338}">
      <dsp:nvSpPr>
        <dsp:cNvPr id="0" name=""/>
        <dsp:cNvSpPr/>
      </dsp:nvSpPr>
      <dsp:spPr>
        <a:xfrm>
          <a:off x="1101993" y="2089258"/>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a:latin typeface="Times New Roman" panose="02020603050405020304" pitchFamily="18" charset="0"/>
              <a:cs typeface="Times New Roman" panose="02020603050405020304" pitchFamily="18" charset="0"/>
            </a:rPr>
            <a:t>Immediate Action Required: </a:t>
          </a:r>
          <a:r>
            <a:rPr lang="en-US" sz="1400" b="0" i="0" kern="1200">
              <a:latin typeface="Times New Roman" panose="02020603050405020304" pitchFamily="18" charset="0"/>
              <a:cs typeface="Times New Roman" panose="02020603050405020304" pitchFamily="18" charset="0"/>
            </a:rPr>
            <a:t>Swift intervention is necessary to mitigate the potential negative impact on business performance. </a:t>
          </a:r>
          <a:endParaRPr lang="en-US" sz="1400" kern="1200">
            <a:latin typeface="Times New Roman" panose="02020603050405020304" pitchFamily="18" charset="0"/>
            <a:cs typeface="Times New Roman" panose="02020603050405020304" pitchFamily="18" charset="0"/>
          </a:endParaRPr>
        </a:p>
      </dsp:txBody>
      <dsp:txXfrm>
        <a:off x="1101993" y="2089258"/>
        <a:ext cx="1957819" cy="830589"/>
      </dsp:txXfrm>
    </dsp:sp>
    <dsp:sp modelId="{6A85D6E1-D7AE-4512-9078-A9CF80C879BB}">
      <dsp:nvSpPr>
        <dsp:cNvPr id="0" name=""/>
        <dsp:cNvSpPr/>
      </dsp:nvSpPr>
      <dsp:spPr>
        <a:xfrm>
          <a:off x="3400947" y="2089258"/>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B88C4-69D4-4D60-81D4-38CE0DABEA35}">
      <dsp:nvSpPr>
        <dsp:cNvPr id="0" name=""/>
        <dsp:cNvSpPr/>
      </dsp:nvSpPr>
      <dsp:spPr>
        <a:xfrm>
          <a:off x="3575371" y="2263681"/>
          <a:ext cx="481742" cy="481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4E998-69CD-4A00-BC47-B988791B41BB}">
      <dsp:nvSpPr>
        <dsp:cNvPr id="0" name=""/>
        <dsp:cNvSpPr/>
      </dsp:nvSpPr>
      <dsp:spPr>
        <a:xfrm>
          <a:off x="4409521" y="2089258"/>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a:latin typeface="Times New Roman" panose="02020603050405020304" pitchFamily="18" charset="0"/>
              <a:cs typeface="Times New Roman" panose="02020603050405020304" pitchFamily="18" charset="0"/>
            </a:rPr>
            <a:t>Root Cause Investigation:</a:t>
          </a:r>
          <a:r>
            <a:rPr lang="en-US" sz="1400" b="0" i="0" kern="1200">
              <a:latin typeface="Times New Roman" panose="02020603050405020304" pitchFamily="18" charset="0"/>
              <a:cs typeface="Times New Roman" panose="02020603050405020304" pitchFamily="18" charset="0"/>
            </a:rPr>
            <a:t> Conduct a detailed analysis to uncover the factors contributing to the decline in call volumes. </a:t>
          </a:r>
          <a:endParaRPr lang="en-US" sz="1400" kern="1200">
            <a:latin typeface="Times New Roman" panose="02020603050405020304" pitchFamily="18" charset="0"/>
            <a:cs typeface="Times New Roman" panose="02020603050405020304" pitchFamily="18" charset="0"/>
          </a:endParaRPr>
        </a:p>
      </dsp:txBody>
      <dsp:txXfrm>
        <a:off x="4409521" y="2089258"/>
        <a:ext cx="1957819" cy="830589"/>
      </dsp:txXfrm>
    </dsp:sp>
    <dsp:sp modelId="{918D58D2-F15A-4A67-AD61-3227343C493A}">
      <dsp:nvSpPr>
        <dsp:cNvPr id="0" name=""/>
        <dsp:cNvSpPr/>
      </dsp:nvSpPr>
      <dsp:spPr>
        <a:xfrm>
          <a:off x="93419" y="3771395"/>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B3D94-B67C-4CA7-BE91-5FEE0E53DB0B}">
      <dsp:nvSpPr>
        <dsp:cNvPr id="0" name=""/>
        <dsp:cNvSpPr/>
      </dsp:nvSpPr>
      <dsp:spPr>
        <a:xfrm>
          <a:off x="267843" y="3945819"/>
          <a:ext cx="481742" cy="4817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826AC-19E0-40CB-A349-2EE13E649EB6}">
      <dsp:nvSpPr>
        <dsp:cNvPr id="0" name=""/>
        <dsp:cNvSpPr/>
      </dsp:nvSpPr>
      <dsp:spPr>
        <a:xfrm>
          <a:off x="1101993" y="3771395"/>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a:latin typeface="Times New Roman" panose="02020603050405020304" pitchFamily="18" charset="0"/>
              <a:cs typeface="Times New Roman" panose="02020603050405020304" pitchFamily="18" charset="0"/>
            </a:rPr>
            <a:t>Short-Term Measures: </a:t>
          </a:r>
          <a:r>
            <a:rPr lang="en-US" sz="1400" b="0" i="0" kern="1200">
              <a:latin typeface="Times New Roman" panose="02020603050405020304" pitchFamily="18" charset="0"/>
              <a:cs typeface="Times New Roman" panose="02020603050405020304" pitchFamily="18" charset="0"/>
            </a:rPr>
            <a:t>Implement compelling offers or incentives to drive immediate demand and stabilize call activity. </a:t>
          </a:r>
          <a:endParaRPr lang="en-US" sz="1400" kern="1200">
            <a:latin typeface="Times New Roman" panose="02020603050405020304" pitchFamily="18" charset="0"/>
            <a:cs typeface="Times New Roman" panose="02020603050405020304" pitchFamily="18" charset="0"/>
          </a:endParaRPr>
        </a:p>
      </dsp:txBody>
      <dsp:txXfrm>
        <a:off x="1101993" y="3771395"/>
        <a:ext cx="1957819" cy="830589"/>
      </dsp:txXfrm>
    </dsp:sp>
    <dsp:sp modelId="{C8803D79-0C5A-4F60-A22A-4B6462C1837D}">
      <dsp:nvSpPr>
        <dsp:cNvPr id="0" name=""/>
        <dsp:cNvSpPr/>
      </dsp:nvSpPr>
      <dsp:spPr>
        <a:xfrm>
          <a:off x="3400947" y="3771395"/>
          <a:ext cx="830589" cy="8305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1F055-1350-4CF8-839A-FCCD0915F027}">
      <dsp:nvSpPr>
        <dsp:cNvPr id="0" name=""/>
        <dsp:cNvSpPr/>
      </dsp:nvSpPr>
      <dsp:spPr>
        <a:xfrm>
          <a:off x="3575371" y="3945819"/>
          <a:ext cx="481742" cy="4817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E6D880-6717-46F7-9500-1FA8194A71BD}">
      <dsp:nvSpPr>
        <dsp:cNvPr id="0" name=""/>
        <dsp:cNvSpPr/>
      </dsp:nvSpPr>
      <dsp:spPr>
        <a:xfrm>
          <a:off x="4409521" y="3771395"/>
          <a:ext cx="1957819" cy="830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Strategic Solution: </a:t>
          </a:r>
          <a:r>
            <a:rPr lang="en-US" sz="1400" b="0" i="0" kern="1200" dirty="0">
              <a:latin typeface="Times New Roman" panose="02020603050405020304" pitchFamily="18" charset="0"/>
              <a:cs typeface="Times New Roman" panose="02020603050405020304" pitchFamily="18" charset="0"/>
            </a:rPr>
            <a:t>Address the root causes to enable sustainable growth and optimize resource allocation over the long term. </a:t>
          </a:r>
          <a:endParaRPr lang="en-US" sz="1400" kern="1200" dirty="0">
            <a:latin typeface="Times New Roman" panose="02020603050405020304" pitchFamily="18" charset="0"/>
            <a:cs typeface="Times New Roman" panose="02020603050405020304" pitchFamily="18" charset="0"/>
          </a:endParaRPr>
        </a:p>
      </dsp:txBody>
      <dsp:txXfrm>
        <a:off x="4409521" y="3771395"/>
        <a:ext cx="1957819" cy="83058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929B6-E601-477C-9069-D83B7E9CD722}" type="datetimeFigureOut">
              <a:rPr lang="en-IN" smtClean="0"/>
              <a:t>26-12-2024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D1218-060D-4451-BBF4-19E0A200933C}" type="slidenum">
              <a:rPr lang="en-IN" smtClean="0"/>
              <a:t>‹#›</a:t>
            </a:fld>
            <a:endParaRPr lang="en-IN"/>
          </a:p>
        </p:txBody>
      </p:sp>
    </p:spTree>
    <p:extLst>
      <p:ext uri="{BB962C8B-B14F-4D97-AF65-F5344CB8AC3E}">
        <p14:creationId xmlns:p14="http://schemas.microsoft.com/office/powerpoint/2010/main" val="419959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7D1218-060D-4451-BBF4-19E0A200933C}" type="slidenum">
              <a:rPr lang="en-IN" smtClean="0"/>
              <a:t>4</a:t>
            </a:fld>
            <a:endParaRPr lang="en-IN"/>
          </a:p>
        </p:txBody>
      </p:sp>
    </p:spTree>
    <p:extLst>
      <p:ext uri="{BB962C8B-B14F-4D97-AF65-F5344CB8AC3E}">
        <p14:creationId xmlns:p14="http://schemas.microsoft.com/office/powerpoint/2010/main" val="188633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7D1218-060D-4451-BBF4-19E0A200933C}" type="slidenum">
              <a:rPr lang="en-IN" smtClean="0"/>
              <a:t>8</a:t>
            </a:fld>
            <a:endParaRPr lang="en-IN"/>
          </a:p>
        </p:txBody>
      </p:sp>
    </p:spTree>
    <p:extLst>
      <p:ext uri="{BB962C8B-B14F-4D97-AF65-F5344CB8AC3E}">
        <p14:creationId xmlns:p14="http://schemas.microsoft.com/office/powerpoint/2010/main" val="70610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DC4A-12D3-908B-8D91-A7DC527B63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F68BFC-17A4-A038-FD78-B5CF9E635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1A9DE3-85A7-B88A-B748-CEA63235EEAE}"/>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0BCA0582-60AD-8216-6654-44F2E014DF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D4398D-EA79-1D23-4999-06D217BAFAA2}"/>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160380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93B6-1CEE-8DB7-1191-B142E569C6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344822-FBDA-C8B4-ABD0-2A72F4477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7364B-A641-55A9-B8B3-764194CC1A39}"/>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BF1D5764-E787-552A-470B-80F14AE34B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3237B0-ADDF-B278-795B-9A55656D3DD7}"/>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246559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7D553-00EC-751A-51F5-944975E1C1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24304F-D0C9-95F0-20F5-B14329203A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DAA3EB-F459-6AAE-EDF0-07F89C4FEFA3}"/>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F7C646E7-333E-07E0-D346-EC9D5B044F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DCA78D-E2FC-784F-10B5-7A2A5336F6C0}"/>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557820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C54-0E39-3850-C74A-66DF1FFC4E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15E229-473F-7815-87E0-0E5E7E92A6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B0C043-51C4-E1AF-C2FA-BB9014FE4169}"/>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AD52A81F-1F75-8D94-EA19-CE5684F1C4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E52110-3DB0-3777-0C69-BFA1C921A5A0}"/>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364503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BD3D-A604-7EB3-C819-6E8F4EC0E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2299B0-2D7F-4612-8A38-8277B79DCE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3C727-1866-29E0-62B8-78A0F4358D5E}"/>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CF30FF5F-1D8C-329C-60A2-92A58D8047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AD960-6301-0C18-E3DF-0ED8E7FE86F7}"/>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301147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AB5B-1375-8BAA-5059-BAC650E0C5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BFA656-6871-2B02-3F96-5A93D38264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B0D098-1FC5-23E9-ACE1-1D436048E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4AFADB-7DC2-596C-2668-9EC11581DA82}"/>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6" name="Footer Placeholder 5">
            <a:extLst>
              <a:ext uri="{FF2B5EF4-FFF2-40B4-BE49-F238E27FC236}">
                <a16:creationId xmlns:a16="http://schemas.microsoft.com/office/drawing/2014/main" id="{9D3C6C7E-1E8C-4812-43DC-EC125031B1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C7FF27-869E-583C-F673-BEF2865453A2}"/>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1409212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BA81-9D8F-3B80-AADB-1868256955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B13841-4820-3AE6-853F-789FAA8332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0047D0-8CCA-7654-4BD9-EC56DD106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2D0FD1-6840-0423-83A1-1523BFBBDE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FAF0E-EA68-3CE0-BF8A-51102C924C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C5DFE1-D17E-A6BF-1FB8-247FE394C70D}"/>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8" name="Footer Placeholder 7">
            <a:extLst>
              <a:ext uri="{FF2B5EF4-FFF2-40B4-BE49-F238E27FC236}">
                <a16:creationId xmlns:a16="http://schemas.microsoft.com/office/drawing/2014/main" id="{58FB364B-BC7C-8733-6CEC-4489D02993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27C4A6-C0A9-4C35-60EE-BF6949738B0E}"/>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171678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8CC6-6896-AF24-D57A-12C3E72F3C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FDF7D4-2328-76B0-8A5E-44B1CECEF7EF}"/>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4" name="Footer Placeholder 3">
            <a:extLst>
              <a:ext uri="{FF2B5EF4-FFF2-40B4-BE49-F238E27FC236}">
                <a16:creationId xmlns:a16="http://schemas.microsoft.com/office/drawing/2014/main" id="{0FAC96B5-FECE-5325-CCDE-3B5B8A5DC1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53ACB7-0D81-C90C-5CB5-301CA3137649}"/>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96413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7F3505-AB92-70E7-873F-FF5BBBCD6CD2}"/>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3" name="Footer Placeholder 2">
            <a:extLst>
              <a:ext uri="{FF2B5EF4-FFF2-40B4-BE49-F238E27FC236}">
                <a16:creationId xmlns:a16="http://schemas.microsoft.com/office/drawing/2014/main" id="{0EF8FF12-2DAD-6EAE-2C79-43C16B60AE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6F9682-F8D2-873B-6285-DC58BED56A0E}"/>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26163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A0A5-5282-497D-0086-D134D6733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AD6083-ED10-70CB-BE80-E0074FB44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D70978-6064-E52E-C69E-67F804C0C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1F93D-C8C6-F492-6015-37C066A23BEF}"/>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6" name="Footer Placeholder 5">
            <a:extLst>
              <a:ext uri="{FF2B5EF4-FFF2-40B4-BE49-F238E27FC236}">
                <a16:creationId xmlns:a16="http://schemas.microsoft.com/office/drawing/2014/main" id="{46F5F307-71A8-79A0-839B-30C0019C9C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BA60E7-B01C-CF35-0BE5-8D42608E27CC}"/>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284278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3921-CB1B-E8AF-2807-42E083401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2E65FA-4CD3-D9C4-1738-8256BB9E47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72DCBB-45BB-8171-47E2-9C8EF0134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C1E83-7253-F0CB-4F86-1DC8141B915C}"/>
              </a:ext>
            </a:extLst>
          </p:cNvPr>
          <p:cNvSpPr>
            <a:spLocks noGrp="1"/>
          </p:cNvSpPr>
          <p:nvPr>
            <p:ph type="dt" sz="half" idx="10"/>
          </p:nvPr>
        </p:nvSpPr>
        <p:spPr/>
        <p:txBody>
          <a:bodyPr/>
          <a:lstStyle/>
          <a:p>
            <a:fld id="{4954A62B-D64C-4E4D-9056-D7ED1A14AD10}" type="datetimeFigureOut">
              <a:rPr lang="en-IN" smtClean="0"/>
              <a:t>26-12-2024</a:t>
            </a:fld>
            <a:endParaRPr lang="en-IN"/>
          </a:p>
        </p:txBody>
      </p:sp>
      <p:sp>
        <p:nvSpPr>
          <p:cNvPr id="6" name="Footer Placeholder 5">
            <a:extLst>
              <a:ext uri="{FF2B5EF4-FFF2-40B4-BE49-F238E27FC236}">
                <a16:creationId xmlns:a16="http://schemas.microsoft.com/office/drawing/2014/main" id="{2DDD48B0-CF69-7F11-E923-917F406EB9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FD2706-8E67-4733-B797-5A7F152D9318}"/>
              </a:ext>
            </a:extLst>
          </p:cNvPr>
          <p:cNvSpPr>
            <a:spLocks noGrp="1"/>
          </p:cNvSpPr>
          <p:nvPr>
            <p:ph type="sldNum" sz="quarter" idx="12"/>
          </p:nvPr>
        </p:nvSpPr>
        <p:spPr/>
        <p:txBody>
          <a:bodyPr/>
          <a:lstStyle/>
          <a:p>
            <a:fld id="{2F8E528C-7E6A-48A8-B312-C62B24AE087B}" type="slidenum">
              <a:rPr lang="en-IN" smtClean="0"/>
              <a:t>‹#›</a:t>
            </a:fld>
            <a:endParaRPr lang="en-IN"/>
          </a:p>
        </p:txBody>
      </p:sp>
    </p:spTree>
    <p:extLst>
      <p:ext uri="{BB962C8B-B14F-4D97-AF65-F5344CB8AC3E}">
        <p14:creationId xmlns:p14="http://schemas.microsoft.com/office/powerpoint/2010/main" val="2571390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FCAD-E1D2-4009-454B-AF199EE95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DC6261-0619-BC5B-FE8F-C564DA4A4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F745B4-7A85-911F-57E2-00887CDD8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54A62B-D64C-4E4D-9056-D7ED1A14AD10}" type="datetimeFigureOut">
              <a:rPr lang="en-IN" smtClean="0"/>
              <a:t>26-12-2024</a:t>
            </a:fld>
            <a:endParaRPr lang="en-IN"/>
          </a:p>
        </p:txBody>
      </p:sp>
      <p:sp>
        <p:nvSpPr>
          <p:cNvPr id="5" name="Footer Placeholder 4">
            <a:extLst>
              <a:ext uri="{FF2B5EF4-FFF2-40B4-BE49-F238E27FC236}">
                <a16:creationId xmlns:a16="http://schemas.microsoft.com/office/drawing/2014/main" id="{EE898F03-A833-E045-BFF1-7D499588E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360E0CB-4112-E77D-4131-C2BCA102E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8E528C-7E6A-48A8-B312-C62B24AE087B}" type="slidenum">
              <a:rPr lang="en-IN" smtClean="0"/>
              <a:t>‹#›</a:t>
            </a:fld>
            <a:endParaRPr lang="en-IN"/>
          </a:p>
        </p:txBody>
      </p:sp>
    </p:spTree>
    <p:extLst>
      <p:ext uri="{BB962C8B-B14F-4D97-AF65-F5344CB8AC3E}">
        <p14:creationId xmlns:p14="http://schemas.microsoft.com/office/powerpoint/2010/main" val="424528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ndi Kundli: Free Janam Kundali Online">
            <a:extLst>
              <a:ext uri="{FF2B5EF4-FFF2-40B4-BE49-F238E27FC236}">
                <a16:creationId xmlns:a16="http://schemas.microsoft.com/office/drawing/2014/main" id="{4F5CF1CA-B6BA-9037-DA67-4C0964FF3E91}"/>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2362" r="859" b="3780"/>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1E4235-C60E-1CDB-DF30-4E7153E6FFEA}"/>
              </a:ext>
            </a:extLst>
          </p:cNvPr>
          <p:cNvSpPr txBox="1"/>
          <p:nvPr/>
        </p:nvSpPr>
        <p:spPr>
          <a:xfrm>
            <a:off x="5417069" y="548818"/>
            <a:ext cx="6449519" cy="3046988"/>
          </a:xfrm>
          <a:custGeom>
            <a:avLst/>
            <a:gdLst>
              <a:gd name="connsiteX0" fmla="*/ 0 w 6449519"/>
              <a:gd name="connsiteY0" fmla="*/ 0 h 3046988"/>
              <a:gd name="connsiteX1" fmla="*/ 586320 w 6449519"/>
              <a:gd name="connsiteY1" fmla="*/ 0 h 3046988"/>
              <a:gd name="connsiteX2" fmla="*/ 979154 w 6449519"/>
              <a:gd name="connsiteY2" fmla="*/ 0 h 3046988"/>
              <a:gd name="connsiteX3" fmla="*/ 1371989 w 6449519"/>
              <a:gd name="connsiteY3" fmla="*/ 0 h 3046988"/>
              <a:gd name="connsiteX4" fmla="*/ 1829318 w 6449519"/>
              <a:gd name="connsiteY4" fmla="*/ 0 h 3046988"/>
              <a:gd name="connsiteX5" fmla="*/ 2351143 w 6449519"/>
              <a:gd name="connsiteY5" fmla="*/ 0 h 3046988"/>
              <a:gd name="connsiteX6" fmla="*/ 2937463 w 6449519"/>
              <a:gd name="connsiteY6" fmla="*/ 0 h 3046988"/>
              <a:gd name="connsiteX7" fmla="*/ 3330297 w 6449519"/>
              <a:gd name="connsiteY7" fmla="*/ 0 h 3046988"/>
              <a:gd name="connsiteX8" fmla="*/ 3981112 w 6449519"/>
              <a:gd name="connsiteY8" fmla="*/ 0 h 3046988"/>
              <a:gd name="connsiteX9" fmla="*/ 4373947 w 6449519"/>
              <a:gd name="connsiteY9" fmla="*/ 0 h 3046988"/>
              <a:gd name="connsiteX10" fmla="*/ 4895771 w 6449519"/>
              <a:gd name="connsiteY10" fmla="*/ 0 h 3046988"/>
              <a:gd name="connsiteX11" fmla="*/ 5546586 w 6449519"/>
              <a:gd name="connsiteY11" fmla="*/ 0 h 3046988"/>
              <a:gd name="connsiteX12" fmla="*/ 6449519 w 6449519"/>
              <a:gd name="connsiteY12" fmla="*/ 0 h 3046988"/>
              <a:gd name="connsiteX13" fmla="*/ 6449519 w 6449519"/>
              <a:gd name="connsiteY13" fmla="*/ 568771 h 3046988"/>
              <a:gd name="connsiteX14" fmla="*/ 6449519 w 6449519"/>
              <a:gd name="connsiteY14" fmla="*/ 1015663 h 3046988"/>
              <a:gd name="connsiteX15" fmla="*/ 6449519 w 6449519"/>
              <a:gd name="connsiteY15" fmla="*/ 1553964 h 3046988"/>
              <a:gd name="connsiteX16" fmla="*/ 6449519 w 6449519"/>
              <a:gd name="connsiteY16" fmla="*/ 2061795 h 3046988"/>
              <a:gd name="connsiteX17" fmla="*/ 6449519 w 6449519"/>
              <a:gd name="connsiteY17" fmla="*/ 2600096 h 3046988"/>
              <a:gd name="connsiteX18" fmla="*/ 6449519 w 6449519"/>
              <a:gd name="connsiteY18" fmla="*/ 3046988 h 3046988"/>
              <a:gd name="connsiteX19" fmla="*/ 6056685 w 6449519"/>
              <a:gd name="connsiteY19" fmla="*/ 3046988 h 3046988"/>
              <a:gd name="connsiteX20" fmla="*/ 5341374 w 6449519"/>
              <a:gd name="connsiteY20" fmla="*/ 3046988 h 3046988"/>
              <a:gd name="connsiteX21" fmla="*/ 4626064 w 6449519"/>
              <a:gd name="connsiteY21" fmla="*/ 3046988 h 3046988"/>
              <a:gd name="connsiteX22" fmla="*/ 4168735 w 6449519"/>
              <a:gd name="connsiteY22" fmla="*/ 3046988 h 3046988"/>
              <a:gd name="connsiteX23" fmla="*/ 3453424 w 6449519"/>
              <a:gd name="connsiteY23" fmla="*/ 3046988 h 3046988"/>
              <a:gd name="connsiteX24" fmla="*/ 2867104 w 6449519"/>
              <a:gd name="connsiteY24" fmla="*/ 3046988 h 3046988"/>
              <a:gd name="connsiteX25" fmla="*/ 2151794 w 6449519"/>
              <a:gd name="connsiteY25" fmla="*/ 3046988 h 3046988"/>
              <a:gd name="connsiteX26" fmla="*/ 1565474 w 6449519"/>
              <a:gd name="connsiteY26" fmla="*/ 3046988 h 3046988"/>
              <a:gd name="connsiteX27" fmla="*/ 1172640 w 6449519"/>
              <a:gd name="connsiteY27" fmla="*/ 3046988 h 3046988"/>
              <a:gd name="connsiteX28" fmla="*/ 779805 w 6449519"/>
              <a:gd name="connsiteY28" fmla="*/ 3046988 h 3046988"/>
              <a:gd name="connsiteX29" fmla="*/ 0 w 6449519"/>
              <a:gd name="connsiteY29" fmla="*/ 3046988 h 3046988"/>
              <a:gd name="connsiteX30" fmla="*/ 0 w 6449519"/>
              <a:gd name="connsiteY30" fmla="*/ 2600096 h 3046988"/>
              <a:gd name="connsiteX31" fmla="*/ 0 w 6449519"/>
              <a:gd name="connsiteY31" fmla="*/ 2061795 h 3046988"/>
              <a:gd name="connsiteX32" fmla="*/ 0 w 6449519"/>
              <a:gd name="connsiteY32" fmla="*/ 1584434 h 3046988"/>
              <a:gd name="connsiteX33" fmla="*/ 0 w 6449519"/>
              <a:gd name="connsiteY33" fmla="*/ 1015663 h 3046988"/>
              <a:gd name="connsiteX34" fmla="*/ 0 w 6449519"/>
              <a:gd name="connsiteY34" fmla="*/ 599241 h 3046988"/>
              <a:gd name="connsiteX35" fmla="*/ 0 w 6449519"/>
              <a:gd name="connsiteY35" fmla="*/ 0 h 30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49519" h="3046988" extrusionOk="0">
                <a:moveTo>
                  <a:pt x="0" y="0"/>
                </a:moveTo>
                <a:cubicBezTo>
                  <a:pt x="228949" y="-19706"/>
                  <a:pt x="322374" y="13115"/>
                  <a:pt x="586320" y="0"/>
                </a:cubicBezTo>
                <a:cubicBezTo>
                  <a:pt x="850266" y="-13115"/>
                  <a:pt x="802933" y="21589"/>
                  <a:pt x="979154" y="0"/>
                </a:cubicBezTo>
                <a:cubicBezTo>
                  <a:pt x="1155375" y="-21589"/>
                  <a:pt x="1214578" y="2851"/>
                  <a:pt x="1371989" y="0"/>
                </a:cubicBezTo>
                <a:cubicBezTo>
                  <a:pt x="1529401" y="-2851"/>
                  <a:pt x="1680580" y="22043"/>
                  <a:pt x="1829318" y="0"/>
                </a:cubicBezTo>
                <a:cubicBezTo>
                  <a:pt x="1978056" y="-22043"/>
                  <a:pt x="2213265" y="30056"/>
                  <a:pt x="2351143" y="0"/>
                </a:cubicBezTo>
                <a:cubicBezTo>
                  <a:pt x="2489022" y="-30056"/>
                  <a:pt x="2704479" y="68485"/>
                  <a:pt x="2937463" y="0"/>
                </a:cubicBezTo>
                <a:cubicBezTo>
                  <a:pt x="3170447" y="-68485"/>
                  <a:pt x="3169328" y="18006"/>
                  <a:pt x="3330297" y="0"/>
                </a:cubicBezTo>
                <a:cubicBezTo>
                  <a:pt x="3491266" y="-18006"/>
                  <a:pt x="3791601" y="13518"/>
                  <a:pt x="3981112" y="0"/>
                </a:cubicBezTo>
                <a:cubicBezTo>
                  <a:pt x="4170623" y="-13518"/>
                  <a:pt x="4272167" y="11667"/>
                  <a:pt x="4373947" y="0"/>
                </a:cubicBezTo>
                <a:cubicBezTo>
                  <a:pt x="4475728" y="-11667"/>
                  <a:pt x="4738807" y="55262"/>
                  <a:pt x="4895771" y="0"/>
                </a:cubicBezTo>
                <a:cubicBezTo>
                  <a:pt x="5052735" y="-55262"/>
                  <a:pt x="5369385" y="35573"/>
                  <a:pt x="5546586" y="0"/>
                </a:cubicBezTo>
                <a:cubicBezTo>
                  <a:pt x="5723788" y="-35573"/>
                  <a:pt x="6219305" y="61291"/>
                  <a:pt x="6449519" y="0"/>
                </a:cubicBezTo>
                <a:cubicBezTo>
                  <a:pt x="6463786" y="223684"/>
                  <a:pt x="6400173" y="320555"/>
                  <a:pt x="6449519" y="568771"/>
                </a:cubicBezTo>
                <a:cubicBezTo>
                  <a:pt x="6498865" y="816987"/>
                  <a:pt x="6398295" y="794779"/>
                  <a:pt x="6449519" y="1015663"/>
                </a:cubicBezTo>
                <a:cubicBezTo>
                  <a:pt x="6500743" y="1236547"/>
                  <a:pt x="6427351" y="1405834"/>
                  <a:pt x="6449519" y="1553964"/>
                </a:cubicBezTo>
                <a:cubicBezTo>
                  <a:pt x="6471687" y="1702094"/>
                  <a:pt x="6403392" y="1835516"/>
                  <a:pt x="6449519" y="2061795"/>
                </a:cubicBezTo>
                <a:cubicBezTo>
                  <a:pt x="6495646" y="2288074"/>
                  <a:pt x="6431883" y="2421300"/>
                  <a:pt x="6449519" y="2600096"/>
                </a:cubicBezTo>
                <a:cubicBezTo>
                  <a:pt x="6467155" y="2778892"/>
                  <a:pt x="6399895" y="2933173"/>
                  <a:pt x="6449519" y="3046988"/>
                </a:cubicBezTo>
                <a:cubicBezTo>
                  <a:pt x="6294896" y="3064636"/>
                  <a:pt x="6186903" y="3018412"/>
                  <a:pt x="6056685" y="3046988"/>
                </a:cubicBezTo>
                <a:cubicBezTo>
                  <a:pt x="5926467" y="3075564"/>
                  <a:pt x="5535661" y="3018788"/>
                  <a:pt x="5341374" y="3046988"/>
                </a:cubicBezTo>
                <a:cubicBezTo>
                  <a:pt x="5147087" y="3075188"/>
                  <a:pt x="4835459" y="2989506"/>
                  <a:pt x="4626064" y="3046988"/>
                </a:cubicBezTo>
                <a:cubicBezTo>
                  <a:pt x="4416669" y="3104470"/>
                  <a:pt x="4305080" y="3025261"/>
                  <a:pt x="4168735" y="3046988"/>
                </a:cubicBezTo>
                <a:cubicBezTo>
                  <a:pt x="4032390" y="3068715"/>
                  <a:pt x="3609747" y="3021313"/>
                  <a:pt x="3453424" y="3046988"/>
                </a:cubicBezTo>
                <a:cubicBezTo>
                  <a:pt x="3297101" y="3072663"/>
                  <a:pt x="2987529" y="3045479"/>
                  <a:pt x="2867104" y="3046988"/>
                </a:cubicBezTo>
                <a:cubicBezTo>
                  <a:pt x="2746679" y="3048497"/>
                  <a:pt x="2408656" y="2981685"/>
                  <a:pt x="2151794" y="3046988"/>
                </a:cubicBezTo>
                <a:cubicBezTo>
                  <a:pt x="1894932" y="3112291"/>
                  <a:pt x="1712437" y="3018299"/>
                  <a:pt x="1565474" y="3046988"/>
                </a:cubicBezTo>
                <a:cubicBezTo>
                  <a:pt x="1418511" y="3075677"/>
                  <a:pt x="1276456" y="3000927"/>
                  <a:pt x="1172640" y="3046988"/>
                </a:cubicBezTo>
                <a:cubicBezTo>
                  <a:pt x="1068824" y="3093049"/>
                  <a:pt x="925117" y="3001116"/>
                  <a:pt x="779805" y="3046988"/>
                </a:cubicBezTo>
                <a:cubicBezTo>
                  <a:pt x="634493" y="3092860"/>
                  <a:pt x="183376" y="2973228"/>
                  <a:pt x="0" y="3046988"/>
                </a:cubicBezTo>
                <a:cubicBezTo>
                  <a:pt x="-8679" y="2843226"/>
                  <a:pt x="20524" y="2795238"/>
                  <a:pt x="0" y="2600096"/>
                </a:cubicBezTo>
                <a:cubicBezTo>
                  <a:pt x="-20524" y="2404954"/>
                  <a:pt x="6388" y="2179399"/>
                  <a:pt x="0" y="2061795"/>
                </a:cubicBezTo>
                <a:cubicBezTo>
                  <a:pt x="-6388" y="1944191"/>
                  <a:pt x="7595" y="1700052"/>
                  <a:pt x="0" y="1584434"/>
                </a:cubicBezTo>
                <a:cubicBezTo>
                  <a:pt x="-7595" y="1468816"/>
                  <a:pt x="11688" y="1252173"/>
                  <a:pt x="0" y="1015663"/>
                </a:cubicBezTo>
                <a:cubicBezTo>
                  <a:pt x="-11688" y="779153"/>
                  <a:pt x="27806" y="797727"/>
                  <a:pt x="0" y="599241"/>
                </a:cubicBezTo>
                <a:cubicBezTo>
                  <a:pt x="-27806" y="400755"/>
                  <a:pt x="26200" y="206227"/>
                  <a:pt x="0" y="0"/>
                </a:cubicBezTo>
                <a:close/>
              </a:path>
            </a:pathLst>
          </a:custGeom>
          <a:noFill/>
          <a:ln>
            <a:solidFill>
              <a:schemeClr val="tx1"/>
            </a:solidFill>
            <a:extLst>
              <a:ext uri="{C807C97D-BFC1-408E-A445-0C87EB9F89A2}">
                <ask:lineSketchStyleProps xmlns:ask="http://schemas.microsoft.com/office/drawing/2018/sketchyshapes" sd="1729533484">
                  <a:prstGeom prst="rect">
                    <a:avLst/>
                  </a:prstGeom>
                  <ask:type>
                    <ask:lineSketchScribble/>
                  </ask:type>
                </ask:lineSketchStyleProps>
              </a:ext>
            </a:extLst>
          </a:ln>
          <a:effectLst>
            <a:outerShdw blurRad="50800" dist="38100" dir="18900000" algn="bl" rotWithShape="0">
              <a:prstClr val="black">
                <a:alpha val="40000"/>
              </a:prstClr>
            </a:outerShdw>
          </a:effectLst>
        </p:spPr>
        <p:txBody>
          <a:bodyPr wrap="square">
            <a:spAutoFit/>
          </a:bodyPr>
          <a:lstStyle/>
          <a:p>
            <a:pPr algn="ctr" rtl="0"/>
            <a:r>
              <a:rPr lang="en-IN" sz="9600" b="1" i="0" u="none" strike="noStrike" dirty="0" err="1">
                <a:solidFill>
                  <a:srgbClr val="E66518"/>
                </a:solidFill>
                <a:effectLst/>
                <a:latin typeface="Abadi" panose="020F0502020204030204" pitchFamily="34" charset="0"/>
              </a:rPr>
              <a:t>AstroSage</a:t>
            </a:r>
            <a:r>
              <a:rPr lang="en-IN" sz="9600" b="1" i="0" u="none" strike="noStrike" dirty="0">
                <a:solidFill>
                  <a:srgbClr val="E66518"/>
                </a:solidFill>
                <a:effectLst/>
                <a:latin typeface="Abadi" panose="020F0502020204030204" pitchFamily="34" charset="0"/>
              </a:rPr>
              <a:t> </a:t>
            </a:r>
            <a:endParaRPr lang="en-IN" b="0" dirty="0">
              <a:solidFill>
                <a:srgbClr val="E66518"/>
              </a:solidFill>
              <a:effectLst/>
              <a:latin typeface="Abadi" panose="020F0502020204030204" pitchFamily="34" charset="0"/>
            </a:endParaRPr>
          </a:p>
          <a:p>
            <a:pPr algn="ctr" rtl="0"/>
            <a:r>
              <a:rPr lang="en-IN" sz="9600" b="1" i="0" u="none" strike="noStrike" dirty="0">
                <a:solidFill>
                  <a:srgbClr val="E66518"/>
                </a:solidFill>
                <a:effectLst/>
                <a:latin typeface="Abadi" panose="020F0502020204030204" pitchFamily="34" charset="0"/>
              </a:rPr>
              <a:t>Analysis</a:t>
            </a:r>
            <a:endParaRPr lang="en-IN" b="0" dirty="0">
              <a:solidFill>
                <a:srgbClr val="E66518"/>
              </a:solidFill>
              <a:effectLst/>
              <a:latin typeface="Abadi" panose="020F0502020204030204" pitchFamily="34" charset="0"/>
            </a:endParaRPr>
          </a:p>
        </p:txBody>
      </p:sp>
      <p:sp>
        <p:nvSpPr>
          <p:cNvPr id="7" name="TextBox 6">
            <a:extLst>
              <a:ext uri="{FF2B5EF4-FFF2-40B4-BE49-F238E27FC236}">
                <a16:creationId xmlns:a16="http://schemas.microsoft.com/office/drawing/2014/main" id="{5DB1FF88-E6A2-0302-8250-6A36CF884FFF}"/>
              </a:ext>
            </a:extLst>
          </p:cNvPr>
          <p:cNvSpPr txBox="1"/>
          <p:nvPr/>
        </p:nvSpPr>
        <p:spPr>
          <a:xfrm>
            <a:off x="5766844" y="5244322"/>
            <a:ext cx="6198432" cy="1508105"/>
          </a:xfrm>
          <a:prstGeom prst="rect">
            <a:avLst/>
          </a:prstGeom>
          <a:noFill/>
        </p:spPr>
        <p:txBody>
          <a:bodyPr wrap="square" lIns="91440" tIns="45720" rIns="91440" bIns="45720" anchor="t">
            <a:spAutoFit/>
          </a:bodyPr>
          <a:lstStyle/>
          <a:p>
            <a:pPr algn="ctr"/>
            <a:r>
              <a:rPr lang="en-IN" sz="2800" b="1" dirty="0">
                <a:solidFill>
                  <a:srgbClr val="000000"/>
                </a:solidFill>
                <a:latin typeface="Arial"/>
                <a:cs typeface="Arial"/>
              </a:rPr>
              <a:t>TARUN KUMAR ANAND</a:t>
            </a:r>
            <a:endParaRPr lang="en-IN" sz="2800" b="0" dirty="0">
              <a:effectLst/>
            </a:endParaRPr>
          </a:p>
          <a:p>
            <a:pPr algn="ctr" rtl="0"/>
            <a:endParaRPr lang="en-IN" sz="2800" b="1" dirty="0">
              <a:effectLst/>
              <a:latin typeface="Arial"/>
              <a:cs typeface="Arial"/>
            </a:endParaRPr>
          </a:p>
          <a:p>
            <a:br>
              <a:rPr lang="en-IN" dirty="0"/>
            </a:br>
            <a:endParaRPr lang="en-IN" dirty="0"/>
          </a:p>
        </p:txBody>
      </p:sp>
      <p:pic>
        <p:nvPicPr>
          <p:cNvPr id="1028" name="Picture 4" descr="AstroSage.com">
            <a:extLst>
              <a:ext uri="{FF2B5EF4-FFF2-40B4-BE49-F238E27FC236}">
                <a16:creationId xmlns:a16="http://schemas.microsoft.com/office/drawing/2014/main" id="{00050DE6-0C3B-9B02-D1A1-E56BED334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28" y="1111731"/>
            <a:ext cx="4634538" cy="46345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0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81;g309cb031013_0_235">
            <a:extLst>
              <a:ext uri="{FF2B5EF4-FFF2-40B4-BE49-F238E27FC236}">
                <a16:creationId xmlns:a16="http://schemas.microsoft.com/office/drawing/2014/main" id="{FE4FDCAB-69A0-ADEC-E913-940252D7F990}"/>
              </a:ext>
            </a:extLst>
          </p:cNvPr>
          <p:cNvSpPr txBox="1">
            <a:spLocks noGrp="1"/>
          </p:cNvSpPr>
          <p:nvPr>
            <p:ph type="title"/>
          </p:nvPr>
        </p:nvSpPr>
        <p:spPr>
          <a:xfrm>
            <a:off x="630936" y="640080"/>
            <a:ext cx="4818888" cy="1481328"/>
          </a:xfrm>
          <a:prstGeom prst="rect">
            <a:avLst/>
          </a:prstGeom>
        </p:spPr>
        <p:txBody>
          <a:bodyPr spcFirstLastPara="1" vert="horz" lIns="91440" tIns="45720" rIns="91440" bIns="45720" rtlCol="0" anchor="b" anchorCtr="0">
            <a:normAutofit/>
          </a:bodyPr>
          <a:lstStyle/>
          <a:p>
            <a:pPr marL="0" lvl="0" indent="0">
              <a:spcAft>
                <a:spcPts val="0"/>
              </a:spcAft>
            </a:pPr>
            <a:r>
              <a:rPr lang="en-US" b="1" kern="1200" dirty="0">
                <a:solidFill>
                  <a:srgbClr val="E66518"/>
                </a:solidFill>
                <a:latin typeface="Times New Roman" panose="02020603050405020304" pitchFamily="18" charset="0"/>
                <a:cs typeface="Times New Roman" panose="02020603050405020304" pitchFamily="18" charset="0"/>
                <a:sym typeface="Arial"/>
              </a:rPr>
              <a:t>User Engagement Analysis</a:t>
            </a:r>
          </a:p>
        </p:txBody>
      </p:sp>
      <p:sp>
        <p:nvSpPr>
          <p:cNvPr id="820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82;g309cb031013_0_235">
            <a:extLst>
              <a:ext uri="{FF2B5EF4-FFF2-40B4-BE49-F238E27FC236}">
                <a16:creationId xmlns:a16="http://schemas.microsoft.com/office/drawing/2014/main" id="{A72647AD-BCFE-CA31-E007-9BD215C2F9C7}"/>
              </a:ext>
            </a:extLst>
          </p:cNvPr>
          <p:cNvSpPr txBox="1">
            <a:spLocks/>
          </p:cNvSpPr>
          <p:nvPr/>
        </p:nvSpPr>
        <p:spPr>
          <a:xfrm>
            <a:off x="630936" y="2660904"/>
            <a:ext cx="4818888" cy="354787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Key Insights:</a:t>
            </a:r>
          </a:p>
          <a:p>
            <a:pPr marL="514350" indent="-285750">
              <a:spcBef>
                <a:spcPts val="120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One-Time Users:</a:t>
            </a:r>
            <a:r>
              <a:rPr lang="en-US" sz="1800" dirty="0">
                <a:latin typeface="Times New Roman" panose="02020603050405020304" pitchFamily="18" charset="0"/>
                <a:cs typeface="Times New Roman" panose="02020603050405020304" pitchFamily="18" charset="0"/>
                <a:sym typeface="Arial"/>
              </a:rPr>
              <a:t> 35.2% of total user base.</a:t>
            </a:r>
          </a:p>
          <a:p>
            <a:pPr marL="514350" indent="-285750">
              <a:spcBef>
                <a:spcPts val="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Repeat Users:</a:t>
            </a:r>
            <a:r>
              <a:rPr lang="en-US" sz="1800" dirty="0">
                <a:latin typeface="Times New Roman" panose="02020603050405020304" pitchFamily="18" charset="0"/>
                <a:cs typeface="Times New Roman" panose="02020603050405020304" pitchFamily="18" charset="0"/>
                <a:sym typeface="Arial"/>
              </a:rPr>
              <a:t> 64.8% of total user base.</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Recommendations:</a:t>
            </a:r>
          </a:p>
          <a:p>
            <a:pPr marL="514350" indent="-285750">
              <a:spcBef>
                <a:spcPts val="120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Improve First-Time User Experience:</a:t>
            </a:r>
            <a:r>
              <a:rPr lang="en-US" sz="1800" dirty="0">
                <a:latin typeface="Times New Roman" panose="02020603050405020304" pitchFamily="18" charset="0"/>
                <a:cs typeface="Times New Roman" panose="02020603050405020304" pitchFamily="18" charset="0"/>
                <a:sym typeface="Arial"/>
              </a:rPr>
              <a:t> Enhance onboarding and post-service follow-up.</a:t>
            </a:r>
          </a:p>
          <a:p>
            <a:pPr marL="514350" indent="-285750">
              <a:spcBef>
                <a:spcPts val="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Implement Loyalty Programs:</a:t>
            </a:r>
            <a:r>
              <a:rPr lang="en-US" sz="1800" dirty="0">
                <a:latin typeface="Times New Roman" panose="02020603050405020304" pitchFamily="18" charset="0"/>
                <a:cs typeface="Times New Roman" panose="02020603050405020304" pitchFamily="18" charset="0"/>
                <a:sym typeface="Arial"/>
              </a:rPr>
              <a:t> Offer incentives for repeat users.</a:t>
            </a:r>
          </a:p>
          <a:p>
            <a:pPr marL="457200">
              <a:spcBef>
                <a:spcPts val="1200"/>
              </a:spcBef>
            </a:pPr>
            <a:endParaRPr lang="en-US" sz="18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4ABB6A4A-A006-BD16-9006-89CED11271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91310"/>
            <a:ext cx="5458968" cy="327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91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7" name="Rectangle 92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88;g30bc0559c55_0_7">
            <a:extLst>
              <a:ext uri="{FF2B5EF4-FFF2-40B4-BE49-F238E27FC236}">
                <a16:creationId xmlns:a16="http://schemas.microsoft.com/office/drawing/2014/main" id="{EE2BF5FC-C9F2-F440-48F0-90BF3EF1C8CE}"/>
              </a:ext>
            </a:extLst>
          </p:cNvPr>
          <p:cNvSpPr txBox="1">
            <a:spLocks noGrp="1"/>
          </p:cNvSpPr>
          <p:nvPr>
            <p:ph type="title"/>
          </p:nvPr>
        </p:nvSpPr>
        <p:spPr>
          <a:xfrm>
            <a:off x="630936" y="640080"/>
            <a:ext cx="4818888" cy="1481328"/>
          </a:xfrm>
          <a:prstGeom prst="rect">
            <a:avLst/>
          </a:prstGeom>
        </p:spPr>
        <p:txBody>
          <a:bodyPr spcFirstLastPara="1" vert="horz" lIns="91440" tIns="45720" rIns="91440" bIns="45720" rtlCol="0" anchor="b" anchorCtr="0">
            <a:normAutofit/>
          </a:bodyPr>
          <a:lstStyle/>
          <a:p>
            <a:pPr marL="0" lvl="0" indent="0">
              <a:spcAft>
                <a:spcPts val="0"/>
              </a:spcAft>
              <a:buSzPts val="990"/>
            </a:pPr>
            <a:r>
              <a:rPr lang="en-US" b="1" kern="1200" dirty="0">
                <a:solidFill>
                  <a:srgbClr val="E66518"/>
                </a:solidFill>
                <a:latin typeface="+mj-lt"/>
                <a:ea typeface="+mj-ea"/>
                <a:cs typeface="+mj-cs"/>
                <a:sym typeface="Arial"/>
              </a:rPr>
              <a:t>Ratings v/s Guru count analysis</a:t>
            </a:r>
          </a:p>
        </p:txBody>
      </p:sp>
      <p:sp>
        <p:nvSpPr>
          <p:cNvPr id="92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6A1C450A-BE6D-477C-6D37-B70CFE827A5E}"/>
              </a:ext>
            </a:extLst>
          </p:cNvPr>
          <p:cNvSpPr>
            <a:spLocks noChangeArrowheads="1"/>
          </p:cNvSpPr>
          <p:nvPr/>
        </p:nvSpPr>
        <p:spPr bwMode="auto">
          <a:xfrm>
            <a:off x="630936" y="2801599"/>
            <a:ext cx="566493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Insights: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Majority of gurus are rated 2-4, peak at 3 (4,407 gurus).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Fewer gurus in ratings 5-8, indicating improvement potential.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Few gurus achieve top ratings.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Recommendations: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training for gurus with ratings 2-4 to improve interactions.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 performance-based incentives for higher ratings. </a:t>
            </a:r>
          </a:p>
        </p:txBody>
      </p:sp>
      <p:pic>
        <p:nvPicPr>
          <p:cNvPr id="4103" name="Picture 7">
            <a:extLst>
              <a:ext uri="{FF2B5EF4-FFF2-40B4-BE49-F238E27FC236}">
                <a16:creationId xmlns:a16="http://schemas.microsoft.com/office/drawing/2014/main" id="{883FB413-BD3D-3C8F-484D-0257FE237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51" y="2373040"/>
            <a:ext cx="5403650" cy="340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31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95;g30bc0559c55_0_0">
            <a:extLst>
              <a:ext uri="{FF2B5EF4-FFF2-40B4-BE49-F238E27FC236}">
                <a16:creationId xmlns:a16="http://schemas.microsoft.com/office/drawing/2014/main" id="{FF5E7113-C171-F6F8-52DB-D49F09BCFF2D}"/>
              </a:ext>
            </a:extLst>
          </p:cNvPr>
          <p:cNvSpPr txBox="1">
            <a:spLocks noGrp="1"/>
          </p:cNvSpPr>
          <p:nvPr>
            <p:ph type="title"/>
          </p:nvPr>
        </p:nvSpPr>
        <p:spPr>
          <a:xfrm>
            <a:off x="630936" y="640080"/>
            <a:ext cx="4818888" cy="1481328"/>
          </a:xfrm>
          <a:prstGeom prst="rect">
            <a:avLst/>
          </a:prstGeom>
        </p:spPr>
        <p:txBody>
          <a:bodyPr spcFirstLastPara="1" vert="horz" lIns="91440" tIns="45720" rIns="91440" bIns="45720" rtlCol="0" anchor="b" anchorCtr="0">
            <a:normAutofit/>
          </a:bodyPr>
          <a:lstStyle/>
          <a:p>
            <a:pPr marL="0" lvl="0" indent="0">
              <a:spcAft>
                <a:spcPts val="0"/>
              </a:spcAft>
            </a:pPr>
            <a:r>
              <a:rPr lang="en-US" b="1" kern="1200" dirty="0">
                <a:solidFill>
                  <a:srgbClr val="E66518"/>
                </a:solidFill>
                <a:latin typeface="Times New Roman" panose="02020603050405020304" pitchFamily="18" charset="0"/>
                <a:cs typeface="Times New Roman" panose="02020603050405020304" pitchFamily="18" charset="0"/>
                <a:sym typeface="Arial"/>
              </a:rPr>
              <a:t>Platform Activity Overview</a:t>
            </a:r>
          </a:p>
        </p:txBody>
      </p:sp>
      <p:sp>
        <p:nvSpPr>
          <p:cNvPr id="102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96;g30bc0559c55_0_0">
            <a:extLst>
              <a:ext uri="{FF2B5EF4-FFF2-40B4-BE49-F238E27FC236}">
                <a16:creationId xmlns:a16="http://schemas.microsoft.com/office/drawing/2014/main" id="{5DA2D83B-1863-801E-9231-9680A57D34AF}"/>
              </a:ext>
            </a:extLst>
          </p:cNvPr>
          <p:cNvSpPr txBox="1">
            <a:spLocks/>
          </p:cNvSpPr>
          <p:nvPr/>
        </p:nvSpPr>
        <p:spPr>
          <a:xfrm>
            <a:off x="630936" y="2660904"/>
            <a:ext cx="5085180" cy="2997283"/>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Key Insights:</a:t>
            </a:r>
          </a:p>
          <a:p>
            <a:pPr marL="514350" indent="-285750">
              <a:spcBef>
                <a:spcPts val="120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Chat Dominance:</a:t>
            </a:r>
            <a:r>
              <a:rPr lang="en-US" sz="1800" dirty="0">
                <a:latin typeface="Times New Roman" panose="02020603050405020304" pitchFamily="18" charset="0"/>
                <a:cs typeface="Times New Roman" panose="02020603050405020304" pitchFamily="18" charset="0"/>
                <a:sym typeface="Arial"/>
              </a:rPr>
              <a:t> Chats account for 70% of activity</a:t>
            </a:r>
          </a:p>
          <a:p>
            <a:pPr marL="514350" indent="-285750">
              <a:spcBef>
                <a:spcPts val="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Call Revenue:</a:t>
            </a:r>
            <a:r>
              <a:rPr lang="en-US" sz="1800" dirty="0">
                <a:latin typeface="Times New Roman" panose="02020603050405020304" pitchFamily="18" charset="0"/>
                <a:cs typeface="Times New Roman" panose="02020603050405020304" pitchFamily="18" charset="0"/>
                <a:sym typeface="Arial"/>
              </a:rPr>
              <a:t> Calls generate higher revenue despite lower activity.</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Recommendations:</a:t>
            </a:r>
          </a:p>
          <a:p>
            <a:pPr marL="514350" indent="-285750">
              <a:spcBef>
                <a:spcPts val="1200"/>
              </a:spcBef>
              <a:buClr>
                <a:srgbClr val="000000"/>
              </a:buClr>
              <a:buSzPts val="1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Focus on monetization: </a:t>
            </a:r>
            <a:r>
              <a:rPr lang="en-US" sz="1800" dirty="0">
                <a:latin typeface="Times New Roman" panose="02020603050405020304" pitchFamily="18" charset="0"/>
                <a:cs typeface="Times New Roman" panose="02020603050405020304" pitchFamily="18" charset="0"/>
                <a:sym typeface="Arial"/>
              </a:rPr>
              <a:t>Optimize agent performance and conversion tactics to increase revenue per chat session.</a:t>
            </a:r>
          </a:p>
        </p:txBody>
      </p:sp>
      <p:pic>
        <p:nvPicPr>
          <p:cNvPr id="10246" name="Picture 6">
            <a:extLst>
              <a:ext uri="{FF2B5EF4-FFF2-40B4-BE49-F238E27FC236}">
                <a16:creationId xmlns:a16="http://schemas.microsoft.com/office/drawing/2014/main" id="{793757D2-568B-050D-4180-9C146E5C1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885" y="2433054"/>
            <a:ext cx="5499108" cy="3775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275" name="Rectangle 1127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203795C-EF15-4C0B-DB9D-8BF0FA9BCD1F}"/>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u="none" strike="noStrike" dirty="0">
                <a:solidFill>
                  <a:srgbClr val="E66518"/>
                </a:solidFill>
                <a:effectLst/>
                <a:latin typeface="Times New Roman" panose="02020603050405020304" pitchFamily="18" charset="0"/>
                <a:ea typeface="+mj-ea"/>
                <a:cs typeface="Times New Roman" panose="02020603050405020304" pitchFamily="18" charset="0"/>
              </a:rPr>
              <a:t>Chat Status Analysis</a:t>
            </a:r>
            <a:endParaRPr lang="en-US" sz="4400" b="1" dirty="0">
              <a:solidFill>
                <a:srgbClr val="E66518"/>
              </a:solidFill>
              <a:effectLst/>
              <a:latin typeface="Times New Roman" panose="02020603050405020304" pitchFamily="18" charset="0"/>
              <a:ea typeface="+mj-ea"/>
              <a:cs typeface="Times New Roman" panose="02020603050405020304" pitchFamily="18" charset="0"/>
            </a:endParaRPr>
          </a:p>
        </p:txBody>
      </p:sp>
      <p:sp>
        <p:nvSpPr>
          <p:cNvPr id="11277" name="Rectangle 1127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6" name="Picture 2">
            <a:extLst>
              <a:ext uri="{FF2B5EF4-FFF2-40B4-BE49-F238E27FC236}">
                <a16:creationId xmlns:a16="http://schemas.microsoft.com/office/drawing/2014/main" id="{E7A13475-FB60-1D73-76D9-F1AD7EEB5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06" r="2917" b="1"/>
          <a:stretch/>
        </p:blipFill>
        <p:spPr bwMode="auto">
          <a:xfrm>
            <a:off x="908304" y="2648608"/>
            <a:ext cx="5732339" cy="35235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63E809-CD92-2703-C16E-9C025293746B}"/>
              </a:ext>
            </a:extLst>
          </p:cNvPr>
          <p:cNvSpPr txBox="1"/>
          <p:nvPr/>
        </p:nvSpPr>
        <p:spPr>
          <a:xfrm>
            <a:off x="6820525" y="2478024"/>
            <a:ext cx="4902083" cy="3694176"/>
          </a:xfrm>
          <a:prstGeom prst="rect">
            <a:avLst/>
          </a:prstGeom>
        </p:spPr>
        <p:txBody>
          <a:bodyPr vert="horz" lIns="91440" tIns="45720" rIns="91440" bIns="45720" rtlCol="0" anchor="ctr">
            <a:normAutofit/>
          </a:bodyPr>
          <a:lstStyle/>
          <a:p>
            <a:pPr>
              <a:lnSpc>
                <a:spcPct val="90000"/>
              </a:lnSpc>
              <a:spcAft>
                <a:spcPts val="600"/>
              </a:spcAft>
            </a:pPr>
            <a:r>
              <a:rPr lang="en-US" b="1" i="0" u="none" strike="noStrike" dirty="0">
                <a:effectLst/>
                <a:latin typeface="Times New Roman" panose="02020603050405020304" pitchFamily="18" charset="0"/>
                <a:cs typeface="Times New Roman" panose="02020603050405020304" pitchFamily="18" charset="0"/>
              </a:rPr>
              <a:t>Key Insights:</a:t>
            </a:r>
            <a:endParaRPr lang="en-US" b="0" dirty="0">
              <a:effectLst/>
              <a:latin typeface="Times New Roman" panose="02020603050405020304" pitchFamily="18" charset="0"/>
              <a:cs typeface="Times New Roman" panose="02020603050405020304" pitchFamily="18" charset="0"/>
            </a:endParaRPr>
          </a:p>
          <a:p>
            <a:pPr marL="291465" indent="-285750" fontAlgn="base">
              <a:lnSpc>
                <a:spcPct val="90000"/>
              </a:lnSpc>
              <a:spcAft>
                <a:spcPts val="600"/>
              </a:spcAft>
              <a:buFont typeface="Wingdings" panose="05000000000000000000" pitchFamily="2" charset="2"/>
              <a:buChar char="q"/>
            </a:pPr>
            <a:r>
              <a:rPr lang="en-US" b="1" i="0" u="none" strike="noStrike" dirty="0">
                <a:effectLst/>
                <a:latin typeface="Times New Roman" panose="02020603050405020304" pitchFamily="18" charset="0"/>
                <a:cs typeface="Times New Roman" panose="02020603050405020304" pitchFamily="18" charset="0"/>
              </a:rPr>
              <a:t>High Failure &amp; Incomplete Rates: </a:t>
            </a:r>
            <a:r>
              <a:rPr lang="en-US" b="0" i="0" u="none" strike="noStrike" dirty="0">
                <a:effectLst/>
                <a:latin typeface="Times New Roman" panose="02020603050405020304" pitchFamily="18" charset="0"/>
                <a:cs typeface="Times New Roman" panose="02020603050405020304" pitchFamily="18" charset="0"/>
              </a:rPr>
              <a:t>Over 13,897 chats not resolved.</a:t>
            </a:r>
            <a:endParaRPr lang="en-US" b="1" i="0" u="none" strike="noStrike" dirty="0">
              <a:effectLst/>
              <a:latin typeface="Times New Roman" panose="02020603050405020304" pitchFamily="18" charset="0"/>
              <a:cs typeface="Times New Roman" panose="02020603050405020304" pitchFamily="18" charset="0"/>
            </a:endParaRPr>
          </a:p>
          <a:p>
            <a:pPr marL="291465" indent="-285750" fontAlgn="base">
              <a:lnSpc>
                <a:spcPct val="90000"/>
              </a:lnSpc>
              <a:spcAft>
                <a:spcPts val="600"/>
              </a:spcAft>
              <a:buFont typeface="Wingdings" panose="05000000000000000000" pitchFamily="2" charset="2"/>
              <a:buChar char="q"/>
            </a:pPr>
            <a:r>
              <a:rPr lang="en-US" b="1" i="0" u="none" strike="noStrike" dirty="0">
                <a:effectLst/>
                <a:latin typeface="Times New Roman" panose="02020603050405020304" pitchFamily="18" charset="0"/>
                <a:cs typeface="Times New Roman" panose="02020603050405020304" pitchFamily="18" charset="0"/>
              </a:rPr>
              <a:t>Opportunities for Improvement: </a:t>
            </a:r>
            <a:r>
              <a:rPr lang="en-US" b="0" i="0" u="none" strike="noStrike" dirty="0">
                <a:effectLst/>
                <a:latin typeface="Times New Roman" panose="02020603050405020304" pitchFamily="18" charset="0"/>
                <a:cs typeface="Times New Roman" panose="02020603050405020304" pitchFamily="18" charset="0"/>
              </a:rPr>
              <a:t>Address reasons behind incomplete and failed chats.</a:t>
            </a:r>
            <a:endParaRPr lang="en-US" b="1" i="0" u="none" strike="noStrike" dirty="0">
              <a:effectLst/>
              <a:latin typeface="Times New Roman" panose="02020603050405020304" pitchFamily="18" charset="0"/>
              <a:cs typeface="Times New Roman" panose="02020603050405020304" pitchFamily="18" charset="0"/>
            </a:endParaRPr>
          </a:p>
          <a:p>
            <a:pPr>
              <a:lnSpc>
                <a:spcPct val="90000"/>
              </a:lnSpc>
              <a:spcAft>
                <a:spcPts val="600"/>
              </a:spcAft>
            </a:pPr>
            <a:r>
              <a:rPr lang="en-US" b="1" i="0" u="none" strike="noStrike" dirty="0">
                <a:effectLst/>
                <a:latin typeface="Times New Roman" panose="02020603050405020304" pitchFamily="18" charset="0"/>
                <a:cs typeface="Times New Roman" panose="02020603050405020304" pitchFamily="18" charset="0"/>
              </a:rPr>
              <a:t>Recommendations:</a:t>
            </a:r>
            <a:endParaRPr lang="en-US" b="0" dirty="0">
              <a:effectLst/>
              <a:latin typeface="Times New Roman" panose="02020603050405020304" pitchFamily="18" charset="0"/>
              <a:cs typeface="Times New Roman" panose="02020603050405020304" pitchFamily="18" charset="0"/>
            </a:endParaRPr>
          </a:p>
          <a:p>
            <a:pPr marL="291465" indent="-285750" fontAlgn="base">
              <a:lnSpc>
                <a:spcPct val="90000"/>
              </a:lnSpc>
              <a:spcAft>
                <a:spcPts val="600"/>
              </a:spcAft>
              <a:buFont typeface="Wingdings" panose="05000000000000000000" pitchFamily="2" charset="2"/>
              <a:buChar char="q"/>
            </a:pPr>
            <a:r>
              <a:rPr lang="en-US" b="1" i="0" u="none" strike="noStrike" dirty="0">
                <a:effectLst/>
                <a:latin typeface="Times New Roman" panose="02020603050405020304" pitchFamily="18" charset="0"/>
                <a:cs typeface="Times New Roman" panose="02020603050405020304" pitchFamily="18" charset="0"/>
              </a:rPr>
              <a:t>Improve Support Processes:</a:t>
            </a:r>
            <a:r>
              <a:rPr lang="en-US" b="0" i="0" u="none" strike="noStrike" dirty="0">
                <a:effectLst/>
                <a:latin typeface="Times New Roman" panose="02020603050405020304" pitchFamily="18" charset="0"/>
                <a:cs typeface="Times New Roman" panose="02020603050405020304" pitchFamily="18" charset="0"/>
              </a:rPr>
              <a:t> Upgrade systems, train staff, reduce response times.</a:t>
            </a:r>
            <a:endParaRPr lang="en-US" b="1" i="0" u="none" strike="noStrike" dirty="0">
              <a:effectLst/>
              <a:latin typeface="Times New Roman" panose="02020603050405020304" pitchFamily="18" charset="0"/>
              <a:cs typeface="Times New Roman" panose="02020603050405020304" pitchFamily="18" charset="0"/>
            </a:endParaRPr>
          </a:p>
          <a:p>
            <a:pPr marL="291465" indent="-285750" fontAlgn="base">
              <a:lnSpc>
                <a:spcPct val="90000"/>
              </a:lnSpc>
              <a:spcAft>
                <a:spcPts val="600"/>
              </a:spcAft>
              <a:buFont typeface="Wingdings" panose="05000000000000000000" pitchFamily="2" charset="2"/>
              <a:buChar char="q"/>
            </a:pPr>
            <a:r>
              <a:rPr lang="en-US" b="1" i="0" u="none" strike="noStrike" dirty="0">
                <a:effectLst/>
                <a:latin typeface="Times New Roman" panose="02020603050405020304" pitchFamily="18" charset="0"/>
                <a:cs typeface="Times New Roman" panose="02020603050405020304" pitchFamily="18" charset="0"/>
              </a:rPr>
              <a:t>Implement Chat Automation: </a:t>
            </a:r>
            <a:r>
              <a:rPr lang="en-US" b="0" i="0" u="none" strike="noStrike" dirty="0">
                <a:effectLst/>
                <a:latin typeface="Times New Roman" panose="02020603050405020304" pitchFamily="18" charset="0"/>
                <a:cs typeface="Times New Roman" panose="02020603050405020304" pitchFamily="18" charset="0"/>
              </a:rPr>
              <a:t>Use AI-powered chatbots for simpler queries.</a:t>
            </a:r>
            <a:endParaRPr lang="en-US" b="1" i="0" u="none" strike="noStrike"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08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97" name="Rectangle 12296">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99" name="Rectangle 12298">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209;g30aba977135_0_17">
            <a:extLst>
              <a:ext uri="{FF2B5EF4-FFF2-40B4-BE49-F238E27FC236}">
                <a16:creationId xmlns:a16="http://schemas.microsoft.com/office/drawing/2014/main" id="{2010EF6F-AB67-794C-6290-9F7B062DA70B}"/>
              </a:ext>
            </a:extLst>
          </p:cNvPr>
          <p:cNvSpPr txBox="1">
            <a:spLocks noGrp="1"/>
          </p:cNvSpPr>
          <p:nvPr>
            <p:ph type="title"/>
          </p:nvPr>
        </p:nvSpPr>
        <p:spPr>
          <a:xfrm>
            <a:off x="1115568" y="548640"/>
            <a:ext cx="10168128" cy="1179576"/>
          </a:xfrm>
          <a:prstGeom prst="rect">
            <a:avLst/>
          </a:prstGeom>
        </p:spPr>
        <p:txBody>
          <a:bodyPr spcFirstLastPara="1" vert="horz" lIns="91440" tIns="45720" rIns="91440" bIns="45720" rtlCol="0" anchor="ctr" anchorCtr="0">
            <a:normAutofit/>
          </a:bodyPr>
          <a:lstStyle/>
          <a:p>
            <a:pPr marL="0" lvl="0" indent="0">
              <a:spcAft>
                <a:spcPts val="0"/>
              </a:spcAft>
              <a:buSzPts val="990"/>
            </a:pPr>
            <a:r>
              <a:rPr lang="en-US" b="1" dirty="0">
                <a:solidFill>
                  <a:srgbClr val="E66518"/>
                </a:solidFill>
                <a:latin typeface="Times New Roman" panose="02020603050405020304" pitchFamily="18" charset="0"/>
                <a:cs typeface="Times New Roman" panose="02020603050405020304" pitchFamily="18" charset="0"/>
                <a:sym typeface="Arial"/>
              </a:rPr>
              <a:t>Call Status Analysis</a:t>
            </a:r>
          </a:p>
        </p:txBody>
      </p:sp>
      <p:sp>
        <p:nvSpPr>
          <p:cNvPr id="12301" name="Rectangle 1230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90" name="Picture 2" descr="A pie chart with numbers and text&#10;&#10;Description automatically generated">
            <a:extLst>
              <a:ext uri="{FF2B5EF4-FFF2-40B4-BE49-F238E27FC236}">
                <a16:creationId xmlns:a16="http://schemas.microsoft.com/office/drawing/2014/main" id="{37034BA2-C247-5BA6-51BE-1AF828D63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1" r="556" b="-3"/>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10;g30aba977135_0_17">
            <a:extLst>
              <a:ext uri="{FF2B5EF4-FFF2-40B4-BE49-F238E27FC236}">
                <a16:creationId xmlns:a16="http://schemas.microsoft.com/office/drawing/2014/main" id="{0959C9E7-E2E0-98ED-F940-ED74F0C5FF95}"/>
              </a:ext>
            </a:extLst>
          </p:cNvPr>
          <p:cNvSpPr txBox="1">
            <a:spLocks/>
          </p:cNvSpPr>
          <p:nvPr/>
        </p:nvSpPr>
        <p:spPr>
          <a:xfrm>
            <a:off x="7411453" y="2478024"/>
            <a:ext cx="4535708" cy="3694176"/>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imes New Roman" panose="02020603050405020304" pitchFamily="18" charset="0"/>
                <a:cs typeface="Times New Roman" panose="02020603050405020304" pitchFamily="18" charset="0"/>
              </a:rPr>
              <a:t>Key Insights:</a:t>
            </a:r>
            <a:endParaRPr lang="en-US" sz="1800" b="0" dirty="0">
              <a:effectLst/>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Success Rate: </a:t>
            </a:r>
            <a:r>
              <a:rPr lang="en-US" sz="1800" dirty="0">
                <a:latin typeface="Times New Roman" panose="02020603050405020304" pitchFamily="18" charset="0"/>
                <a:cs typeface="Times New Roman" panose="02020603050405020304" pitchFamily="18" charset="0"/>
              </a:rPr>
              <a:t>Only 40.4% of calls are successfully completed. </a:t>
            </a:r>
          </a:p>
          <a:p>
            <a:pPr fontAlgn="base">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Improvement Areas:</a:t>
            </a:r>
            <a:r>
              <a:rPr lang="en-US" sz="1800" dirty="0">
                <a:latin typeface="Times New Roman" panose="02020603050405020304" pitchFamily="18" charset="0"/>
                <a:cs typeface="Times New Roman" panose="02020603050405020304" pitchFamily="18" charset="0"/>
              </a:rPr>
              <a:t> Address issues with "No Answer," "Busy," and "Failed" calls.</a:t>
            </a:r>
            <a:r>
              <a:rPr lang="en-US" sz="18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Recommendations:</a:t>
            </a:r>
            <a:endParaRPr lang="en-US" sz="1800" b="0" dirty="0">
              <a:effectLst/>
              <a:latin typeface="Times New Roman" panose="02020603050405020304" pitchFamily="18" charset="0"/>
              <a:cs typeface="Times New Roman" panose="02020603050405020304" pitchFamily="18" charset="0"/>
            </a:endParaRPr>
          </a:p>
          <a:p>
            <a:pPr fontAlgn="base">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Optimize Timing: </a:t>
            </a:r>
            <a:r>
              <a:rPr lang="en-US" sz="1800" dirty="0">
                <a:latin typeface="Times New Roman" panose="02020603050405020304" pitchFamily="18" charset="0"/>
                <a:cs typeface="Times New Roman" panose="02020603050405020304" pitchFamily="18" charset="0"/>
              </a:rPr>
              <a:t>Implement automated callbacks. </a:t>
            </a:r>
          </a:p>
          <a:p>
            <a:pPr fontAlgn="base">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Enhance Queue Management: </a:t>
            </a:r>
            <a:r>
              <a:rPr lang="en-US" sz="1800" dirty="0">
                <a:latin typeface="Times New Roman" panose="02020603050405020304" pitchFamily="18" charset="0"/>
                <a:cs typeface="Times New Roman" panose="02020603050405020304" pitchFamily="18" charset="0"/>
              </a:rPr>
              <a:t>Expand agent availability or improve call routing. </a:t>
            </a:r>
          </a:p>
          <a:p>
            <a:pPr fontAlgn="base">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Upgrade Systems: </a:t>
            </a:r>
            <a:r>
              <a:rPr lang="en-US" sz="1800" dirty="0">
                <a:latin typeface="Times New Roman" panose="02020603050405020304" pitchFamily="18" charset="0"/>
                <a:cs typeface="Times New Roman" panose="02020603050405020304" pitchFamily="18" charset="0"/>
              </a:rPr>
              <a:t>Strengthen infrastructure and provide advanced agent training. </a:t>
            </a:r>
          </a:p>
        </p:txBody>
      </p:sp>
    </p:spTree>
    <p:extLst>
      <p:ext uri="{BB962C8B-B14F-4D97-AF65-F5344CB8AC3E}">
        <p14:creationId xmlns:p14="http://schemas.microsoft.com/office/powerpoint/2010/main" val="273897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21" name="Rectangle 1332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323" name="Rectangle 1332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216;g30aba977135_0_25">
            <a:extLst>
              <a:ext uri="{FF2B5EF4-FFF2-40B4-BE49-F238E27FC236}">
                <a16:creationId xmlns:a16="http://schemas.microsoft.com/office/drawing/2014/main" id="{EBD22FDA-EABB-7602-A561-EE4486593A37}"/>
              </a:ext>
            </a:extLst>
          </p:cNvPr>
          <p:cNvSpPr txBox="1">
            <a:spLocks noGrp="1"/>
          </p:cNvSpPr>
          <p:nvPr>
            <p:ph type="title"/>
          </p:nvPr>
        </p:nvSpPr>
        <p:spPr>
          <a:xfrm>
            <a:off x="1115568" y="548640"/>
            <a:ext cx="10168128" cy="1179576"/>
          </a:xfrm>
          <a:prstGeom prst="rect">
            <a:avLst/>
          </a:prstGeom>
        </p:spPr>
        <p:txBody>
          <a:bodyPr spcFirstLastPara="1" vert="horz" lIns="91440" tIns="45720" rIns="91440" bIns="45720" rtlCol="0" anchor="ctr" anchorCtr="0">
            <a:normAutofit/>
          </a:bodyPr>
          <a:lstStyle/>
          <a:p>
            <a:pPr marL="0" lvl="0" indent="0">
              <a:spcAft>
                <a:spcPts val="0"/>
              </a:spcAft>
              <a:buSzPts val="990"/>
            </a:pPr>
            <a:r>
              <a:rPr lang="en-US" b="1" dirty="0">
                <a:solidFill>
                  <a:srgbClr val="E66518"/>
                </a:solidFill>
                <a:latin typeface="Times New Roman" panose="02020603050405020304" pitchFamily="18" charset="0"/>
                <a:cs typeface="Times New Roman" panose="02020603050405020304" pitchFamily="18" charset="0"/>
                <a:sym typeface="Arial"/>
              </a:rPr>
              <a:t>Top Performing Gurus</a:t>
            </a:r>
          </a:p>
        </p:txBody>
      </p:sp>
      <p:sp>
        <p:nvSpPr>
          <p:cNvPr id="13325" name="Rectangle 1332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50124226-D628-8DCE-3C17-E8051E8DE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258"/>
          <a:stretch/>
        </p:blipFill>
        <p:spPr bwMode="auto">
          <a:xfrm>
            <a:off x="259830"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17;g30aba977135_0_25">
            <a:extLst>
              <a:ext uri="{FF2B5EF4-FFF2-40B4-BE49-F238E27FC236}">
                <a16:creationId xmlns:a16="http://schemas.microsoft.com/office/drawing/2014/main" id="{38F16DA1-AB7B-1C78-5428-34464E457697}"/>
              </a:ext>
            </a:extLst>
          </p:cNvPr>
          <p:cNvSpPr txBox="1">
            <a:spLocks/>
          </p:cNvSpPr>
          <p:nvPr/>
        </p:nvSpPr>
        <p:spPr>
          <a:xfrm>
            <a:off x="6538126" y="2143593"/>
            <a:ext cx="5528956" cy="4028607"/>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Key Findings:</a:t>
            </a:r>
          </a:p>
          <a:p>
            <a:pPr marL="514350" indent="-285750">
              <a:spcBef>
                <a:spcPts val="1200"/>
              </a:spcBef>
              <a:buClr>
                <a:srgbClr val="000000"/>
              </a:buClr>
              <a:buSzPct val="1000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Top Performers:</a:t>
            </a:r>
            <a:r>
              <a:rPr lang="en-US" sz="1800" dirty="0">
                <a:latin typeface="Times New Roman" panose="02020603050405020304" pitchFamily="18" charset="0"/>
                <a:cs typeface="Times New Roman" panose="02020603050405020304" pitchFamily="18" charset="0"/>
                <a:sym typeface="Arial"/>
              </a:rPr>
              <a:t> Tarot Mystical. and Astro </a:t>
            </a:r>
            <a:r>
              <a:rPr lang="en-US" sz="1800" dirty="0" err="1">
                <a:latin typeface="Times New Roman" panose="02020603050405020304" pitchFamily="18" charset="0"/>
                <a:cs typeface="Times New Roman" panose="02020603050405020304" pitchFamily="18" charset="0"/>
                <a:sym typeface="Arial"/>
              </a:rPr>
              <a:t>Pujaa</a:t>
            </a:r>
            <a:r>
              <a:rPr lang="en-US" sz="1800" dirty="0">
                <a:latin typeface="Times New Roman" panose="02020603050405020304" pitchFamily="18" charset="0"/>
                <a:cs typeface="Times New Roman" panose="02020603050405020304" pitchFamily="18" charset="0"/>
                <a:sym typeface="Arial"/>
              </a:rPr>
              <a:t>.</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Insights:</a:t>
            </a:r>
          </a:p>
          <a:p>
            <a:pPr marL="514350" indent="-285750">
              <a:spcBef>
                <a:spcPts val="1200"/>
              </a:spcBef>
              <a:buClr>
                <a:srgbClr val="000000"/>
              </a:buClr>
              <a:buSzPct val="1000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High Ratings:</a:t>
            </a:r>
            <a:r>
              <a:rPr lang="en-US" sz="1800" dirty="0">
                <a:latin typeface="Times New Roman" panose="02020603050405020304" pitchFamily="18" charset="0"/>
                <a:cs typeface="Times New Roman" panose="02020603050405020304" pitchFamily="18" charset="0"/>
                <a:sym typeface="Arial"/>
              </a:rPr>
              <a:t> Top gurus have significantly higher ratings..</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Recommendations:</a:t>
            </a:r>
          </a:p>
          <a:p>
            <a:pPr marL="514350" indent="-285750">
              <a:spcBef>
                <a:spcPts val="1200"/>
              </a:spcBef>
              <a:buClr>
                <a:srgbClr val="000000"/>
              </a:buClr>
              <a:buSzPct val="1000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Targeted Training:</a:t>
            </a:r>
            <a:r>
              <a:rPr lang="en-US" sz="1800" dirty="0">
                <a:latin typeface="Times New Roman" panose="02020603050405020304" pitchFamily="18" charset="0"/>
                <a:cs typeface="Times New Roman" panose="02020603050405020304" pitchFamily="18" charset="0"/>
                <a:sym typeface="Arial"/>
              </a:rPr>
              <a:t> Focus on lower-rated gurus.</a:t>
            </a:r>
          </a:p>
          <a:p>
            <a:pPr marL="514350" indent="-285750">
              <a:spcBef>
                <a:spcPts val="0"/>
              </a:spcBef>
              <a:buClr>
                <a:srgbClr val="000000"/>
              </a:buClr>
              <a:buSzPct val="1000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Customer Feedback:</a:t>
            </a:r>
            <a:r>
              <a:rPr lang="en-US" sz="1800" dirty="0">
                <a:latin typeface="Times New Roman" panose="02020603050405020304" pitchFamily="18" charset="0"/>
                <a:cs typeface="Times New Roman" panose="02020603050405020304" pitchFamily="18" charset="0"/>
                <a:sym typeface="Arial"/>
              </a:rPr>
              <a:t> Encourage feedback for mid-tier gurus.</a:t>
            </a:r>
          </a:p>
          <a:p>
            <a:pPr marL="514350" indent="-285750">
              <a:spcBef>
                <a:spcPts val="0"/>
              </a:spcBef>
              <a:buClr>
                <a:srgbClr val="000000"/>
              </a:buClr>
              <a:buSzPct val="1000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Best Practices Sharing:</a:t>
            </a:r>
            <a:r>
              <a:rPr lang="en-US" sz="1800" dirty="0">
                <a:latin typeface="Times New Roman" panose="02020603050405020304" pitchFamily="18" charset="0"/>
                <a:cs typeface="Times New Roman" panose="02020603050405020304" pitchFamily="18" charset="0"/>
                <a:sym typeface="Arial"/>
              </a:rPr>
              <a:t> Create mentorship program</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6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3;p10">
            <a:extLst>
              <a:ext uri="{FF2B5EF4-FFF2-40B4-BE49-F238E27FC236}">
                <a16:creationId xmlns:a16="http://schemas.microsoft.com/office/drawing/2014/main" id="{DB7921D6-2824-9680-8AC6-7B4927AF5731}"/>
              </a:ext>
            </a:extLst>
          </p:cNvPr>
          <p:cNvSpPr txBox="1">
            <a:spLocks noGrp="1"/>
          </p:cNvSpPr>
          <p:nvPr>
            <p:ph type="title"/>
          </p:nvPr>
        </p:nvSpPr>
        <p:spPr>
          <a:xfrm>
            <a:off x="762000" y="805712"/>
            <a:ext cx="5204085" cy="1437406"/>
          </a:xfrm>
          <a:prstGeom prst="rect">
            <a:avLst/>
          </a:prstGeom>
        </p:spPr>
        <p:txBody>
          <a:bodyPr spcFirstLastPara="1" vert="horz" lIns="91440" tIns="45720" rIns="91440" bIns="45720" rtlCol="0" anchor="t" anchorCtr="0">
            <a:noAutofit/>
          </a:bodyPr>
          <a:lstStyle/>
          <a:p>
            <a:pPr marL="0" lvl="0" indent="0">
              <a:spcAft>
                <a:spcPts val="0"/>
              </a:spcAft>
              <a:buSzPts val="990"/>
            </a:pPr>
            <a:r>
              <a:rPr lang="en-US" b="1" kern="1200" dirty="0">
                <a:solidFill>
                  <a:srgbClr val="E66518"/>
                </a:solidFill>
                <a:latin typeface="Times New Roman" panose="02020603050405020304" pitchFamily="18" charset="0"/>
                <a:cs typeface="Times New Roman" panose="02020603050405020304" pitchFamily="18" charset="0"/>
                <a:sym typeface="Arial"/>
              </a:rPr>
              <a:t>Average Traffic Distribution Analysis</a:t>
            </a:r>
          </a:p>
        </p:txBody>
      </p:sp>
      <p:cxnSp>
        <p:nvCxnSpPr>
          <p:cNvPr id="14353" name="Straight Connector 14352">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Google Shape;224;p10">
            <a:extLst>
              <a:ext uri="{FF2B5EF4-FFF2-40B4-BE49-F238E27FC236}">
                <a16:creationId xmlns:a16="http://schemas.microsoft.com/office/drawing/2014/main" id="{7DDECD85-035F-5DE0-BAF8-BA57A14A5CFF}"/>
              </a:ext>
            </a:extLst>
          </p:cNvPr>
          <p:cNvSpPr txBox="1">
            <a:spLocks/>
          </p:cNvSpPr>
          <p:nvPr/>
        </p:nvSpPr>
        <p:spPr>
          <a:xfrm>
            <a:off x="5720682" y="805712"/>
            <a:ext cx="5709318" cy="2370583"/>
          </a:xfrm>
          <a:prstGeom prst="rect">
            <a:avLst/>
          </a:prstGeom>
        </p:spPr>
        <p:txBody>
          <a:bodyPr spcFirstLastPara="1" vert="horz" lIns="91440" tIns="45720" rIns="91440" bIns="45720" rtlCol="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Peak Hours:</a:t>
            </a:r>
            <a:r>
              <a:rPr lang="en-US" sz="1800" dirty="0">
                <a:latin typeface="Times New Roman" panose="02020603050405020304" pitchFamily="18" charset="0"/>
                <a:cs typeface="Times New Roman" panose="02020603050405020304" pitchFamily="18" charset="0"/>
                <a:sym typeface="Arial"/>
              </a:rPr>
              <a:t> Daily traffic peaks between 6 AM and 4 PM.</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Business Importance:</a:t>
            </a:r>
            <a:r>
              <a:rPr lang="en-US" sz="1800" dirty="0">
                <a:latin typeface="Times New Roman" panose="02020603050405020304" pitchFamily="18" charset="0"/>
                <a:cs typeface="Times New Roman" panose="02020603050405020304" pitchFamily="18" charset="0"/>
                <a:sym typeface="Arial"/>
              </a:rPr>
              <a:t> This time period is crucial for the business.</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Skill Requirement:</a:t>
            </a:r>
            <a:r>
              <a:rPr lang="en-US" sz="1800" dirty="0">
                <a:latin typeface="Times New Roman" panose="02020603050405020304" pitchFamily="18" charset="0"/>
                <a:cs typeface="Times New Roman" panose="02020603050405020304" pitchFamily="18" charset="0"/>
                <a:sym typeface="Arial"/>
              </a:rPr>
              <a:t> Highly skilled professionals needed for optimal customer satisfaction.</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Solution:</a:t>
            </a:r>
            <a:r>
              <a:rPr lang="en-US" sz="1800" dirty="0">
                <a:latin typeface="Times New Roman" panose="02020603050405020304" pitchFamily="18" charset="0"/>
                <a:cs typeface="Times New Roman" panose="02020603050405020304" pitchFamily="18" charset="0"/>
                <a:sym typeface="Arial"/>
              </a:rPr>
              <a:t> Flexible staffing and shift optimization for efficient workload distribution.</a:t>
            </a:r>
          </a:p>
        </p:txBody>
      </p:sp>
      <p:pic>
        <p:nvPicPr>
          <p:cNvPr id="14338" name="Picture 2" descr="A graph of blue rectangular bars&#10;&#10;Description automatically generated with medium confidence">
            <a:extLst>
              <a:ext uri="{FF2B5EF4-FFF2-40B4-BE49-F238E27FC236}">
                <a16:creationId xmlns:a16="http://schemas.microsoft.com/office/drawing/2014/main" id="{16388EA9-3CCE-9E87-9733-314B0379B7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2" y="3364264"/>
            <a:ext cx="12198098" cy="328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8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trategic Analysis - Overview, Examples, Levels of Strategy">
            <a:extLst>
              <a:ext uri="{FF2B5EF4-FFF2-40B4-BE49-F238E27FC236}">
                <a16:creationId xmlns:a16="http://schemas.microsoft.com/office/drawing/2014/main" id="{68A9EA9E-9EB6-EE4A-8754-BF7F5C78EBE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17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9" name="Rectangle 1536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230;p12">
            <a:extLst>
              <a:ext uri="{FF2B5EF4-FFF2-40B4-BE49-F238E27FC236}">
                <a16:creationId xmlns:a16="http://schemas.microsoft.com/office/drawing/2014/main" id="{6205CAEC-DA3A-037B-6A4B-009E7F3A4D98}"/>
              </a:ext>
            </a:extLst>
          </p:cNvPr>
          <p:cNvSpPr txBox="1">
            <a:spLocks noGrp="1"/>
          </p:cNvSpPr>
          <p:nvPr>
            <p:ph type="title"/>
          </p:nvPr>
        </p:nvSpPr>
        <p:spPr>
          <a:xfrm>
            <a:off x="326439" y="174525"/>
            <a:ext cx="4875145" cy="1899912"/>
          </a:xfrm>
          <a:prstGeom prst="rect">
            <a:avLst/>
          </a:prstGeom>
        </p:spPr>
        <p:txBody>
          <a:bodyPr spcFirstLastPara="1" vert="horz" lIns="91440" tIns="45720" rIns="91440" bIns="45720" rtlCol="0" anchor="ctr" anchorCtr="0">
            <a:noAutofit/>
          </a:bodyPr>
          <a:lstStyle/>
          <a:p>
            <a:pPr marL="0" lvl="0" indent="0">
              <a:spcAft>
                <a:spcPts val="0"/>
              </a:spcAft>
              <a:buSzPts val="2800"/>
            </a:pPr>
            <a:r>
              <a:rPr lang="en-US" b="1" dirty="0">
                <a:solidFill>
                  <a:srgbClr val="E66518"/>
                </a:solidFill>
                <a:latin typeface="Times New Roman" panose="02020603050405020304" pitchFamily="18" charset="0"/>
                <a:cs typeface="Times New Roman" panose="02020603050405020304" pitchFamily="18" charset="0"/>
                <a:sym typeface="Arial"/>
              </a:rPr>
              <a:t>Strategic Recommendations</a:t>
            </a:r>
          </a:p>
        </p:txBody>
      </p:sp>
      <p:sp>
        <p:nvSpPr>
          <p:cNvPr id="2" name="Rectangle 1">
            <a:extLst>
              <a:ext uri="{FF2B5EF4-FFF2-40B4-BE49-F238E27FC236}">
                <a16:creationId xmlns:a16="http://schemas.microsoft.com/office/drawing/2014/main" id="{EE19B1BB-245D-F4E5-45AC-C21E2C45E046}"/>
              </a:ext>
            </a:extLst>
          </p:cNvPr>
          <p:cNvSpPr>
            <a:spLocks noChangeArrowheads="1"/>
          </p:cNvSpPr>
          <p:nvPr/>
        </p:nvSpPr>
        <p:spPr bwMode="auto">
          <a:xfrm>
            <a:off x="326439" y="2136338"/>
            <a:ext cx="5100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 advanced call tech, use predictive algorithms for traffic. </a:t>
            </a:r>
          </a:p>
          <a:p>
            <a:pPr marR="0" lvl="0"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Reason: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Imbalanced call handling, agent burnout, and inconsistent service. </a:t>
            </a:r>
          </a:p>
          <a:p>
            <a:pPr marR="0" lvl="0"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Expected Impact: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Improved efficiency, faster responses, better customer satisfaction. </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09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oogle Shape;239;p13">
            <a:extLst>
              <a:ext uri="{FF2B5EF4-FFF2-40B4-BE49-F238E27FC236}">
                <a16:creationId xmlns:a16="http://schemas.microsoft.com/office/drawing/2014/main" id="{7EBE609C-F3BA-38F9-8078-30314C2DF7ED}"/>
              </a:ext>
            </a:extLst>
          </p:cNvPr>
          <p:cNvPicPr preferRelativeResize="0"/>
          <p:nvPr/>
        </p:nvPicPr>
        <p:blipFill rotWithShape="1">
          <a:blip r:embed="rId2"/>
          <a:srcRect t="11736" r="2" b="17814"/>
          <a:stretch/>
        </p:blipFill>
        <p:spPr>
          <a:xfrm>
            <a:off x="908304" y="2478024"/>
            <a:ext cx="6009855" cy="3694176"/>
          </a:xfrm>
          <a:prstGeom prst="rect">
            <a:avLst/>
          </a:prstGeom>
          <a:noFill/>
        </p:spPr>
      </p:pic>
      <p:sp>
        <p:nvSpPr>
          <p:cNvPr id="4" name="Google Shape;237;p13">
            <a:extLst>
              <a:ext uri="{FF2B5EF4-FFF2-40B4-BE49-F238E27FC236}">
                <a16:creationId xmlns:a16="http://schemas.microsoft.com/office/drawing/2014/main" id="{15B20613-D1B2-E074-BBCA-F791F33CB12A}"/>
              </a:ext>
            </a:extLst>
          </p:cNvPr>
          <p:cNvSpPr txBox="1">
            <a:spLocks/>
          </p:cNvSpPr>
          <p:nvPr/>
        </p:nvSpPr>
        <p:spPr>
          <a:xfrm>
            <a:off x="6505731" y="2478024"/>
            <a:ext cx="5216877" cy="3694176"/>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200"/>
              </a:spcBef>
              <a:buClr>
                <a:schemeClr val="dk1"/>
              </a:buClr>
              <a:buSzPts val="1100"/>
            </a:pPr>
            <a:endParaRPr lang="en-US" sz="1800" b="1" dirty="0">
              <a:latin typeface="Times New Roman" panose="02020603050405020304" pitchFamily="18" charset="0"/>
              <a:cs typeface="Times New Roman" panose="02020603050405020304" pitchFamily="18" charset="0"/>
            </a:endParaRP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Recommendation:</a:t>
            </a:r>
          </a:p>
          <a:p>
            <a:pPr marL="457200">
              <a:spcBef>
                <a:spcPts val="1200"/>
              </a:spcBef>
              <a:buClr>
                <a:srgbClr val="000000"/>
              </a:buClr>
              <a:buSzPts val="1200"/>
            </a:pPr>
            <a:r>
              <a:rPr lang="en-US" sz="1800" dirty="0">
                <a:latin typeface="Times New Roman" panose="02020603050405020304" pitchFamily="18" charset="0"/>
                <a:cs typeface="Times New Roman" panose="02020603050405020304" pitchFamily="18" charset="0"/>
                <a:sym typeface="Arial"/>
              </a:rPr>
              <a:t>Invest in targeted training programs.</a:t>
            </a:r>
          </a:p>
          <a:p>
            <a:pPr marL="457200">
              <a:spcBef>
                <a:spcPts val="0"/>
              </a:spcBef>
              <a:buClr>
                <a:srgbClr val="000000"/>
              </a:buClr>
              <a:buSzPts val="1200"/>
            </a:pPr>
            <a:r>
              <a:rPr lang="en-US" sz="1800" dirty="0">
                <a:latin typeface="Times New Roman" panose="02020603050405020304" pitchFamily="18" charset="0"/>
                <a:cs typeface="Times New Roman" panose="02020603050405020304" pitchFamily="18" charset="0"/>
                <a:sym typeface="Arial"/>
              </a:rPr>
              <a:t>Incorporate real-time feedback tools.</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Reason:</a:t>
            </a:r>
          </a:p>
          <a:p>
            <a:pPr marL="457200">
              <a:spcBef>
                <a:spcPts val="1200"/>
              </a:spcBef>
              <a:buClr>
                <a:srgbClr val="000000"/>
              </a:buClr>
              <a:buSzPts val="1200"/>
            </a:pPr>
            <a:r>
              <a:rPr lang="en-US" sz="1800" dirty="0">
                <a:latin typeface="Times New Roman" panose="02020603050405020304" pitchFamily="18" charset="0"/>
                <a:cs typeface="Times New Roman" panose="02020603050405020304" pitchFamily="18" charset="0"/>
                <a:sym typeface="Arial"/>
              </a:rPr>
              <a:t>Analysis shows high chat activity but low revenue.</a:t>
            </a:r>
          </a:p>
          <a:p>
            <a:pPr marL="0" indent="0">
              <a:spcBef>
                <a:spcPts val="1200"/>
              </a:spcBef>
              <a:buNone/>
            </a:pPr>
            <a:r>
              <a:rPr lang="en-US" sz="1800" b="1" dirty="0">
                <a:latin typeface="Times New Roman" panose="02020603050405020304" pitchFamily="18" charset="0"/>
                <a:cs typeface="Times New Roman" panose="02020603050405020304" pitchFamily="18" charset="0"/>
                <a:sym typeface="Arial"/>
              </a:rPr>
              <a:t>Expected Impact:</a:t>
            </a:r>
          </a:p>
          <a:p>
            <a:pPr marL="457200">
              <a:spcBef>
                <a:spcPts val="1200"/>
              </a:spcBef>
              <a:buClr>
                <a:srgbClr val="000000"/>
              </a:buClr>
              <a:buSzPts val="1200"/>
            </a:pPr>
            <a:r>
              <a:rPr lang="en-US" sz="1800" dirty="0">
                <a:latin typeface="Times New Roman" panose="02020603050405020304" pitchFamily="18" charset="0"/>
                <a:cs typeface="Times New Roman" panose="02020603050405020304" pitchFamily="18" charset="0"/>
                <a:sym typeface="Arial"/>
              </a:rPr>
              <a:t>Higher revenue through improved conversions.</a:t>
            </a:r>
          </a:p>
          <a:p>
            <a:pPr marL="457200">
              <a:spcBef>
                <a:spcPts val="0"/>
              </a:spcBef>
              <a:buClr>
                <a:srgbClr val="000000"/>
              </a:buClr>
              <a:buSzPts val="1200"/>
            </a:pPr>
            <a:r>
              <a:rPr lang="en-US" sz="1800" dirty="0">
                <a:latin typeface="Times New Roman" panose="02020603050405020304" pitchFamily="18" charset="0"/>
                <a:cs typeface="Times New Roman" panose="02020603050405020304" pitchFamily="18" charset="0"/>
                <a:sym typeface="Arial"/>
              </a:rPr>
              <a:t>Increased customer loyalty through personalized and empathetic interactions.</a:t>
            </a:r>
          </a:p>
          <a:p>
            <a:pPr marL="457200">
              <a:spcBef>
                <a:spcPts val="1200"/>
              </a:spcBef>
            </a:pPr>
            <a:endParaRPr lang="en-US" sz="1800" b="1" dirty="0">
              <a:latin typeface="Times New Roman" panose="02020603050405020304" pitchFamily="18" charset="0"/>
              <a:cs typeface="Times New Roman" panose="02020603050405020304" pitchFamily="18" charset="0"/>
            </a:endParaRPr>
          </a:p>
        </p:txBody>
      </p:sp>
      <p:sp>
        <p:nvSpPr>
          <p:cNvPr id="5" name="Google Shape;238;p13">
            <a:extLst>
              <a:ext uri="{FF2B5EF4-FFF2-40B4-BE49-F238E27FC236}">
                <a16:creationId xmlns:a16="http://schemas.microsoft.com/office/drawing/2014/main" id="{112B47E6-FE40-D338-65C8-1E00105D56B4}"/>
              </a:ext>
            </a:extLst>
          </p:cNvPr>
          <p:cNvSpPr txBox="1"/>
          <p:nvPr/>
        </p:nvSpPr>
        <p:spPr>
          <a:xfrm>
            <a:off x="626850" y="329478"/>
            <a:ext cx="11305320" cy="192152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200"/>
              </a:spcAft>
              <a:buClr>
                <a:srgbClr val="000000"/>
              </a:buClr>
              <a:buSzPts val="1500"/>
              <a:buFont typeface="Arial"/>
              <a:buNone/>
            </a:pPr>
            <a:r>
              <a:rPr lang="en-US" sz="4400" b="1" i="0" u="none" strike="noStrike" cap="none" dirty="0">
                <a:solidFill>
                  <a:srgbClr val="E66518"/>
                </a:solidFill>
                <a:latin typeface="Times New Roman" panose="02020603050405020304" pitchFamily="18" charset="0"/>
                <a:ea typeface="Arial"/>
                <a:cs typeface="Times New Roman" panose="02020603050405020304" pitchFamily="18" charset="0"/>
                <a:sym typeface="Arial"/>
              </a:rPr>
              <a:t>Enhancing Customer Interactions Through Targeted Training</a:t>
            </a:r>
            <a:endParaRPr lang="en-US" sz="4400" b="0" i="0" u="none" strike="noStrike" cap="none" dirty="0">
              <a:solidFill>
                <a:srgbClr val="E66518"/>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53714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51;p15">
            <a:extLst>
              <a:ext uri="{FF2B5EF4-FFF2-40B4-BE49-F238E27FC236}">
                <a16:creationId xmlns:a16="http://schemas.microsoft.com/office/drawing/2014/main" id="{1EE4812B-C6AA-72F3-737A-D92E9A5E9B57}"/>
              </a:ext>
            </a:extLst>
          </p:cNvPr>
          <p:cNvSpPr txBox="1">
            <a:spLocks noGrp="1"/>
          </p:cNvSpPr>
          <p:nvPr>
            <p:ph type="title"/>
          </p:nvPr>
        </p:nvSpPr>
        <p:spPr>
          <a:xfrm>
            <a:off x="556532" y="643467"/>
            <a:ext cx="11210925" cy="744836"/>
          </a:xfrm>
          <a:prstGeom prst="ellipse">
            <a:avLst/>
          </a:prstGeom>
        </p:spPr>
        <p:txBody>
          <a:bodyPr spcFirstLastPara="1" vert="horz" lIns="91440" tIns="45720" rIns="91440" bIns="45720" rtlCol="0" anchor="ctr" anchorCtr="0">
            <a:normAutofit/>
          </a:bodyPr>
          <a:lstStyle/>
          <a:p>
            <a:pPr marL="0" lvl="0" indent="0" algn="ctr">
              <a:spcAft>
                <a:spcPts val="0"/>
              </a:spcAft>
              <a:buSzPts val="990"/>
            </a:pPr>
            <a:r>
              <a:rPr lang="en-US" sz="3000" b="1" kern="1200">
                <a:solidFill>
                  <a:schemeClr val="bg1"/>
                </a:solidFill>
                <a:latin typeface="+mj-lt"/>
                <a:ea typeface="+mj-ea"/>
                <a:cs typeface="+mj-cs"/>
                <a:sym typeface="Arial"/>
              </a:rPr>
              <a:t>Analytical Dashboard </a:t>
            </a:r>
          </a:p>
        </p:txBody>
      </p:sp>
      <p:pic>
        <p:nvPicPr>
          <p:cNvPr id="7" name="Picture 6">
            <a:extLst>
              <a:ext uri="{FF2B5EF4-FFF2-40B4-BE49-F238E27FC236}">
                <a16:creationId xmlns:a16="http://schemas.microsoft.com/office/drawing/2014/main" id="{498306E1-5808-D9E6-D4D5-8C1225377A29}"/>
              </a:ext>
            </a:extLst>
          </p:cNvPr>
          <p:cNvPicPr>
            <a:picLocks noChangeAspect="1"/>
          </p:cNvPicPr>
          <p:nvPr/>
        </p:nvPicPr>
        <p:blipFill>
          <a:blip r:embed="rId2"/>
          <a:stretch>
            <a:fillRect/>
          </a:stretch>
        </p:blipFill>
        <p:spPr>
          <a:xfrm>
            <a:off x="-2033" y="1382150"/>
            <a:ext cx="12196063" cy="5167922"/>
          </a:xfrm>
          <a:prstGeom prst="rect">
            <a:avLst/>
          </a:prstGeom>
        </p:spPr>
      </p:pic>
    </p:spTree>
    <p:extLst>
      <p:ext uri="{BB962C8B-B14F-4D97-AF65-F5344CB8AC3E}">
        <p14:creationId xmlns:p14="http://schemas.microsoft.com/office/powerpoint/2010/main" val="267422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DE6D0-7FA6-5406-841F-408A92779E33}"/>
              </a:ext>
            </a:extLst>
          </p:cNvPr>
          <p:cNvSpPr txBox="1"/>
          <p:nvPr/>
        </p:nvSpPr>
        <p:spPr>
          <a:xfrm>
            <a:off x="547931" y="1843188"/>
            <a:ext cx="10792763" cy="3071096"/>
          </a:xfrm>
          <a:prstGeom prst="rect">
            <a:avLst/>
          </a:prstGeom>
        </p:spPr>
        <p:txBody>
          <a:bodyPr vert="horz" lIns="91440" tIns="45720" rIns="91440" bIns="45720" rtlCol="0">
            <a:normAutofit/>
          </a:bodyPr>
          <a:lstStyle/>
          <a:p>
            <a:pPr algn="just">
              <a:lnSpc>
                <a:spcPct val="90000"/>
              </a:lnSpc>
              <a:spcAft>
                <a:spcPts val="600"/>
              </a:spcAft>
            </a:pPr>
            <a:r>
              <a:rPr lang="en-US" sz="2800" b="1" i="0" u="none" strike="noStrike" dirty="0" err="1">
                <a:effectLst/>
              </a:rPr>
              <a:t>AstroSage</a:t>
            </a:r>
            <a:r>
              <a:rPr lang="en-US" sz="2800" b="1" i="0" u="none" strike="noStrike" dirty="0">
                <a:effectLst/>
              </a:rPr>
              <a:t> has received a 1 crore investment and aims to optimize its call center operations. The goal is to determine how to allocate this investment to maximize operational efficiency, customer satisfaction, and profitability. The analysis will consider historical call data, performance metrics, and market trends to make informed decisions.</a:t>
            </a:r>
          </a:p>
        </p:txBody>
      </p:sp>
      <p:pic>
        <p:nvPicPr>
          <p:cNvPr id="11" name="Graphic 10" descr="CRM Customer Insights App">
            <a:extLst>
              <a:ext uri="{FF2B5EF4-FFF2-40B4-BE49-F238E27FC236}">
                <a16:creationId xmlns:a16="http://schemas.microsoft.com/office/drawing/2014/main" id="{664E1D79-6F26-43E8-AD10-B9CACF58BD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7" name="TextBox 6">
            <a:extLst>
              <a:ext uri="{FF2B5EF4-FFF2-40B4-BE49-F238E27FC236}">
                <a16:creationId xmlns:a16="http://schemas.microsoft.com/office/drawing/2014/main" id="{E0225867-C47A-FC72-C8CF-FEE0D095A4A7}"/>
              </a:ext>
            </a:extLst>
          </p:cNvPr>
          <p:cNvSpPr txBox="1"/>
          <p:nvPr/>
        </p:nvSpPr>
        <p:spPr>
          <a:xfrm>
            <a:off x="547931" y="359578"/>
            <a:ext cx="6093500" cy="769441"/>
          </a:xfrm>
          <a:prstGeom prst="rect">
            <a:avLst/>
          </a:prstGeom>
          <a:noFill/>
        </p:spPr>
        <p:txBody>
          <a:bodyPr wrap="square">
            <a:spAutoFit/>
          </a:bodyPr>
          <a:lstStyle/>
          <a:p>
            <a:r>
              <a:rPr lang="en-US" sz="4400" b="1" i="0" u="none" strike="noStrike" dirty="0">
                <a:solidFill>
                  <a:srgbClr val="E66518"/>
                </a:solidFill>
                <a:effectLst/>
              </a:rPr>
              <a:t>Problem statement</a:t>
            </a:r>
            <a:endParaRPr lang="en-IN" sz="4400" dirty="0">
              <a:solidFill>
                <a:srgbClr val="E66518"/>
              </a:solidFill>
            </a:endParaRPr>
          </a:p>
        </p:txBody>
      </p:sp>
    </p:spTree>
    <p:extLst>
      <p:ext uri="{BB962C8B-B14F-4D97-AF65-F5344CB8AC3E}">
        <p14:creationId xmlns:p14="http://schemas.microsoft.com/office/powerpoint/2010/main" val="337659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424" name="Rectangle 1742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426" name="Rectangle 1742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Google Shape;245;p14">
            <a:extLst>
              <a:ext uri="{FF2B5EF4-FFF2-40B4-BE49-F238E27FC236}">
                <a16:creationId xmlns:a16="http://schemas.microsoft.com/office/drawing/2014/main" id="{706D07AE-C51F-87D8-B802-A688AF50D3B1}"/>
              </a:ext>
            </a:extLst>
          </p:cNvPr>
          <p:cNvSpPr txBox="1"/>
          <p:nvPr/>
        </p:nvSpPr>
        <p:spPr>
          <a:xfrm>
            <a:off x="1115568" y="548640"/>
            <a:ext cx="10168128" cy="1179576"/>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200"/>
              </a:spcAft>
              <a:buClr>
                <a:srgbClr val="000000"/>
              </a:buClr>
              <a:buSzPts val="1500"/>
            </a:pPr>
            <a:r>
              <a:rPr lang="en-US" sz="4400" b="1" i="0" u="none" strike="noStrike" cap="none" dirty="0">
                <a:solidFill>
                  <a:srgbClr val="E66518"/>
                </a:solidFill>
                <a:latin typeface="Times New Roman" panose="02020603050405020304" pitchFamily="18" charset="0"/>
                <a:ea typeface="+mj-ea"/>
                <a:cs typeface="Times New Roman" panose="02020603050405020304" pitchFamily="18" charset="0"/>
                <a:sym typeface="Arial"/>
              </a:rPr>
              <a:t>Optimizing Customer Service Technology</a:t>
            </a:r>
          </a:p>
        </p:txBody>
      </p:sp>
      <p:sp>
        <p:nvSpPr>
          <p:cNvPr id="17428" name="Rectangle 1742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0" name="Picture 2" descr="5 Customer Experience Optimization Strategies for 2022 and Beyond - CX Today">
            <a:extLst>
              <a:ext uri="{FF2B5EF4-FFF2-40B4-BE49-F238E27FC236}">
                <a16:creationId xmlns:a16="http://schemas.microsoft.com/office/drawing/2014/main" id="{E45565D1-9A74-4BF3-9330-3ED5632A3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48" r="12910" b="1"/>
          <a:stretch/>
        </p:blipFill>
        <p:spPr bwMode="auto">
          <a:xfrm>
            <a:off x="558209" y="2599112"/>
            <a:ext cx="5099614" cy="31346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13623FD2-C1EB-A8ED-0DA2-DD20291EC74E}"/>
              </a:ext>
            </a:extLst>
          </p:cNvPr>
          <p:cNvSpPr>
            <a:spLocks noChangeArrowheads="1"/>
          </p:cNvSpPr>
          <p:nvPr/>
        </p:nvSpPr>
        <p:spPr bwMode="auto">
          <a:xfrm>
            <a:off x="5940919" y="2516203"/>
            <a:ext cx="59679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Recommendation: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Upgrade call center tech for real-time solutions.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Use AI chatbots for initial triaging.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Optimize CRM tools for better query management.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Reason: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Chat activity-revenue gap is significant.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Expected Impact: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Boost market share via scalable services.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Improve customer experience with faster resolutions.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4407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55" name="Rectangle 1845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58;p16">
            <a:extLst>
              <a:ext uri="{FF2B5EF4-FFF2-40B4-BE49-F238E27FC236}">
                <a16:creationId xmlns:a16="http://schemas.microsoft.com/office/drawing/2014/main" id="{4FBA5472-5123-9DB3-0DFD-1E8611A73803}"/>
              </a:ext>
            </a:extLst>
          </p:cNvPr>
          <p:cNvSpPr txBox="1">
            <a:spLocks noGrp="1"/>
          </p:cNvSpPr>
          <p:nvPr>
            <p:ph type="title"/>
          </p:nvPr>
        </p:nvSpPr>
        <p:spPr>
          <a:xfrm>
            <a:off x="838200" y="365125"/>
            <a:ext cx="5558489" cy="1325563"/>
          </a:xfrm>
          <a:prstGeom prst="rect">
            <a:avLst/>
          </a:prstGeom>
        </p:spPr>
        <p:txBody>
          <a:bodyPr spcFirstLastPara="1" vert="horz" lIns="91440" tIns="45720" rIns="91440" bIns="45720" rtlCol="0" anchor="ctr" anchorCtr="0">
            <a:normAutofit/>
          </a:bodyPr>
          <a:lstStyle/>
          <a:p>
            <a:pPr marL="0" lvl="0" indent="0">
              <a:spcAft>
                <a:spcPts val="0"/>
              </a:spcAft>
              <a:buSzPts val="990"/>
            </a:pPr>
            <a:r>
              <a:rPr lang="en-US" b="1" kern="1200">
                <a:solidFill>
                  <a:schemeClr val="tx1"/>
                </a:solidFill>
                <a:latin typeface="+mj-lt"/>
                <a:ea typeface="+mj-ea"/>
                <a:cs typeface="+mj-cs"/>
                <a:sym typeface="Arial"/>
              </a:rPr>
              <a:t>Conclusion</a:t>
            </a:r>
          </a:p>
        </p:txBody>
      </p:sp>
      <p:sp>
        <p:nvSpPr>
          <p:cNvPr id="18457" name="Freeform: Shape 18456">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Google Shape;259;p16">
            <a:extLst>
              <a:ext uri="{FF2B5EF4-FFF2-40B4-BE49-F238E27FC236}">
                <a16:creationId xmlns:a16="http://schemas.microsoft.com/office/drawing/2014/main" id="{19FF2CF2-7747-DBFC-E39F-D92C8695B55B}"/>
              </a:ext>
            </a:extLst>
          </p:cNvPr>
          <p:cNvSpPr txBox="1">
            <a:spLocks/>
          </p:cNvSpPr>
          <p:nvPr/>
        </p:nvSpPr>
        <p:spPr>
          <a:xfrm>
            <a:off x="838200" y="1825625"/>
            <a:ext cx="5558489" cy="4351338"/>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200"/>
              </a:spcBef>
            </a:pPr>
            <a:r>
              <a:rPr lang="en-US" sz="1500" b="1">
                <a:sym typeface="Arial"/>
              </a:rPr>
              <a:t>Key Findings:</a:t>
            </a:r>
          </a:p>
          <a:p>
            <a:pPr marL="514350">
              <a:spcBef>
                <a:spcPts val="1200"/>
              </a:spcBef>
              <a:buClr>
                <a:srgbClr val="000000"/>
              </a:buClr>
              <a:buSzPts val="1200"/>
            </a:pPr>
            <a:r>
              <a:rPr lang="en-US" sz="1500">
                <a:sym typeface="Arial"/>
              </a:rPr>
              <a:t>High chat activity, low revenue.</a:t>
            </a:r>
          </a:p>
          <a:p>
            <a:pPr marL="514350">
              <a:spcBef>
                <a:spcPts val="0"/>
              </a:spcBef>
              <a:buClr>
                <a:srgbClr val="000000"/>
              </a:buClr>
              <a:buSzPts val="1200"/>
            </a:pPr>
            <a:r>
              <a:rPr lang="en-US" sz="1500">
                <a:sym typeface="Arial"/>
              </a:rPr>
              <a:t>Uneven workload distribution.</a:t>
            </a:r>
          </a:p>
          <a:p>
            <a:pPr marL="514350">
              <a:spcBef>
                <a:spcPts val="0"/>
              </a:spcBef>
              <a:buClr>
                <a:srgbClr val="000000"/>
              </a:buClr>
              <a:buSzPts val="1200"/>
            </a:pPr>
            <a:r>
              <a:rPr lang="en-US" sz="1500">
                <a:sym typeface="Arial"/>
              </a:rPr>
              <a:t>Training gaps.</a:t>
            </a:r>
          </a:p>
          <a:p>
            <a:pPr marL="0">
              <a:spcBef>
                <a:spcPts val="1200"/>
              </a:spcBef>
            </a:pPr>
            <a:r>
              <a:rPr lang="en-US" sz="1500" b="1">
                <a:sym typeface="Arial"/>
              </a:rPr>
              <a:t>Implications:</a:t>
            </a:r>
          </a:p>
          <a:p>
            <a:pPr marL="514350">
              <a:spcBef>
                <a:spcPts val="1200"/>
              </a:spcBef>
              <a:buClr>
                <a:srgbClr val="000000"/>
              </a:buClr>
              <a:buSzPts val="1200"/>
            </a:pPr>
            <a:r>
              <a:rPr lang="en-US" sz="1500" b="1">
                <a:sym typeface="Arial"/>
              </a:rPr>
              <a:t>Operational Efficiency:</a:t>
            </a:r>
            <a:r>
              <a:rPr lang="en-US" sz="1500">
                <a:sym typeface="Arial"/>
              </a:rPr>
              <a:t> Optimize technology and balance workload.</a:t>
            </a:r>
          </a:p>
          <a:p>
            <a:pPr marL="514350">
              <a:spcBef>
                <a:spcPts val="0"/>
              </a:spcBef>
              <a:buClr>
                <a:srgbClr val="000000"/>
              </a:buClr>
              <a:buSzPts val="1200"/>
            </a:pPr>
            <a:r>
              <a:rPr lang="en-US" sz="1500" b="1">
                <a:sym typeface="Arial"/>
              </a:rPr>
              <a:t>Revenue Growth:</a:t>
            </a:r>
            <a:r>
              <a:rPr lang="en-US" sz="1500">
                <a:sym typeface="Arial"/>
              </a:rPr>
              <a:t> Improve agent training and upgrade technology.</a:t>
            </a:r>
          </a:p>
          <a:p>
            <a:pPr marL="514350">
              <a:spcBef>
                <a:spcPts val="0"/>
              </a:spcBef>
              <a:buClr>
                <a:srgbClr val="000000"/>
              </a:buClr>
              <a:buSzPts val="1200"/>
            </a:pPr>
            <a:r>
              <a:rPr lang="en-US" sz="1500" b="1">
                <a:sym typeface="Arial"/>
              </a:rPr>
              <a:t>Customer Satisfaction:</a:t>
            </a:r>
            <a:r>
              <a:rPr lang="en-US" sz="1500">
                <a:sym typeface="Arial"/>
              </a:rPr>
              <a:t> Invest in technology and training.</a:t>
            </a:r>
          </a:p>
          <a:p>
            <a:pPr marL="0">
              <a:spcBef>
                <a:spcPts val="0"/>
              </a:spcBef>
            </a:pPr>
            <a:endParaRPr lang="en-US" sz="1500" b="1"/>
          </a:p>
          <a:p>
            <a:pPr marL="0">
              <a:spcBef>
                <a:spcPts val="0"/>
              </a:spcBef>
            </a:pPr>
            <a:r>
              <a:rPr lang="en-US" sz="1500" b="1"/>
              <a:t>Closing Statement:</a:t>
            </a:r>
            <a:br>
              <a:rPr lang="en-US" sz="1500"/>
            </a:br>
            <a:r>
              <a:rPr lang="en-US" sz="1500">
                <a:sym typeface="Arial"/>
              </a:rPr>
              <a:t>Implementing these recommendations will improve AstroSage's efficiency, customer satisfaction, and market competitiveness.</a:t>
            </a:r>
            <a:endParaRPr lang="en-US" sz="1500"/>
          </a:p>
        </p:txBody>
      </p:sp>
      <p:sp>
        <p:nvSpPr>
          <p:cNvPr id="18459" name="Oval 1845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61" name="Block Arc 18460">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463" name="Freeform: Shape 18462">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465" name="Straight Connector 18464">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467" name="Freeform: Shape 18466">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469" name="Arc 18468">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471" name="Freeform: Shape 18470">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561B34-35D7-4F3C-69A0-70FADFD009ED}"/>
              </a:ext>
            </a:extLst>
          </p:cNvPr>
          <p:cNvSpPr txBox="1"/>
          <p:nvPr/>
        </p:nvSpPr>
        <p:spPr>
          <a:xfrm>
            <a:off x="844685" y="1184415"/>
            <a:ext cx="5251316" cy="624226"/>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4400" b="1" i="0" u="none" strike="noStrike" dirty="0">
                <a:solidFill>
                  <a:srgbClr val="E66518"/>
                </a:solidFill>
                <a:effectLst/>
                <a:latin typeface="Times New Roman" panose="02020603050405020304" pitchFamily="18" charset="0"/>
                <a:ea typeface="+mj-ea"/>
                <a:cs typeface="Times New Roman" panose="02020603050405020304" pitchFamily="18" charset="0"/>
              </a:rPr>
              <a:t>About</a:t>
            </a:r>
            <a:r>
              <a:rPr lang="en-US" sz="4400" b="1" i="0" u="none" strike="noStrike" dirty="0">
                <a:solidFill>
                  <a:srgbClr val="E66518"/>
                </a:solidFill>
                <a:effectLst/>
                <a:latin typeface="+mj-lt"/>
                <a:ea typeface="+mj-ea"/>
                <a:cs typeface="+mj-cs"/>
              </a:rPr>
              <a:t> </a:t>
            </a:r>
            <a:r>
              <a:rPr lang="en-US" sz="4400" b="1" i="0" u="none" strike="noStrike" dirty="0" err="1">
                <a:solidFill>
                  <a:srgbClr val="E66518"/>
                </a:solidFill>
                <a:effectLst/>
                <a:latin typeface="+mj-lt"/>
                <a:ea typeface="+mj-ea"/>
                <a:cs typeface="+mj-cs"/>
              </a:rPr>
              <a:t>Astrosage</a:t>
            </a:r>
            <a:endParaRPr lang="en-US" sz="4400" b="0" dirty="0">
              <a:solidFill>
                <a:srgbClr val="E66518"/>
              </a:solidFill>
              <a:effectLst/>
              <a:latin typeface="+mj-lt"/>
              <a:ea typeface="+mj-ea"/>
              <a:cs typeface="+mj-cs"/>
            </a:endParaRPr>
          </a:p>
        </p:txBody>
      </p:sp>
      <p:sp>
        <p:nvSpPr>
          <p:cNvPr id="14" name="TextBox 13">
            <a:extLst>
              <a:ext uri="{FF2B5EF4-FFF2-40B4-BE49-F238E27FC236}">
                <a16:creationId xmlns:a16="http://schemas.microsoft.com/office/drawing/2014/main" id="{B82F5D16-0DC5-C3D9-CC8D-EE937E76BA81}"/>
              </a:ext>
            </a:extLst>
          </p:cNvPr>
          <p:cNvSpPr txBox="1"/>
          <p:nvPr/>
        </p:nvSpPr>
        <p:spPr>
          <a:xfrm>
            <a:off x="835153" y="1808641"/>
            <a:ext cx="5127633" cy="3843666"/>
          </a:xfrm>
          <a:prstGeom prst="rect">
            <a:avLst/>
          </a:prstGeom>
        </p:spPr>
        <p:txBody>
          <a:bodyPr vert="horz" lIns="91440" tIns="45720" rIns="91440" bIns="45720" rtlCol="0">
            <a:noAutofit/>
          </a:bodyPr>
          <a:lstStyle/>
          <a:p>
            <a:pPr>
              <a:lnSpc>
                <a:spcPct val="90000"/>
              </a:lnSpc>
              <a:spcAft>
                <a:spcPts val="600"/>
              </a:spcAft>
            </a:pPr>
            <a:endParaRPr lang="en-US" dirty="0">
              <a:latin typeface="Times New Roman" panose="02020603050405020304" pitchFamily="18" charset="0"/>
              <a:cs typeface="Times New Roman" panose="02020603050405020304" pitchFamily="18" charset="0"/>
            </a:endParaRPr>
          </a:p>
          <a:p>
            <a:pPr marL="342900" indent="-285750">
              <a:lnSpc>
                <a:spcPct val="9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Trusted online astrology platform designed to provide clarity and confidence in life’s journey.</a:t>
            </a:r>
          </a:p>
          <a:p>
            <a:pPr marL="342900" indent="-285750">
              <a:lnSpc>
                <a:spcPct val="9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Dedicated to making astrology accessible to everyone with meaningful insights into life, relationships, and career.</a:t>
            </a:r>
          </a:p>
          <a:p>
            <a:pPr marL="342900" indent="-285750">
              <a:lnSpc>
                <a:spcPct val="9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Offers direct connections with experienced astrologers via live chat, call, or video consultations.</a:t>
            </a:r>
          </a:p>
          <a:p>
            <a:pPr marL="342900" indent="-285750">
              <a:lnSpc>
                <a:spcPct val="9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Provides a variety of personalized services, including horoscope readings, Vedic astrology, and numerology.</a:t>
            </a:r>
          </a:p>
          <a:p>
            <a:pPr marL="342900" indent="-285750">
              <a:lnSpc>
                <a:spcPct val="9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Focuses on delivering tailored guidance to meet the unique needs of every individual.</a:t>
            </a:r>
          </a:p>
        </p:txBody>
      </p:sp>
      <p:pic>
        <p:nvPicPr>
          <p:cNvPr id="17" name="Picture 16">
            <a:extLst>
              <a:ext uri="{FF2B5EF4-FFF2-40B4-BE49-F238E27FC236}">
                <a16:creationId xmlns:a16="http://schemas.microsoft.com/office/drawing/2014/main" id="{6BB73E06-53C5-0346-F6B0-37B6598D7FAB}"/>
              </a:ext>
            </a:extLst>
          </p:cNvPr>
          <p:cNvPicPr>
            <a:picLocks noChangeAspect="1"/>
          </p:cNvPicPr>
          <p:nvPr/>
        </p:nvPicPr>
        <p:blipFill>
          <a:blip r:embed="rId2"/>
          <a:srcRect l="6847" r="620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421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9" name="Picture 158">
            <a:extLst>
              <a:ext uri="{FF2B5EF4-FFF2-40B4-BE49-F238E27FC236}">
                <a16:creationId xmlns:a16="http://schemas.microsoft.com/office/drawing/2014/main" id="{09E423B3-D304-EBB2-2B1C-5B39BA9BDC52}"/>
              </a:ext>
            </a:extLst>
          </p:cNvPr>
          <p:cNvPicPr>
            <a:picLocks noChangeAspect="1"/>
          </p:cNvPicPr>
          <p:nvPr/>
        </p:nvPicPr>
        <p:blipFill>
          <a:blip r:embed="rId3"/>
          <a:srcRect b="461"/>
          <a:stretch/>
        </p:blipFill>
        <p:spPr>
          <a:xfrm>
            <a:off x="20" y="1282"/>
            <a:ext cx="12191980" cy="6856718"/>
          </a:xfrm>
          <a:prstGeom prst="rect">
            <a:avLst/>
          </a:prstGeom>
        </p:spPr>
      </p:pic>
    </p:spTree>
    <p:extLst>
      <p:ext uri="{BB962C8B-B14F-4D97-AF65-F5344CB8AC3E}">
        <p14:creationId xmlns:p14="http://schemas.microsoft.com/office/powerpoint/2010/main" val="412931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286228-B4DE-81C7-9FCC-7DB66A80F9AE}"/>
              </a:ext>
            </a:extLst>
          </p:cNvPr>
          <p:cNvSpPr txBox="1"/>
          <p:nvPr/>
        </p:nvSpPr>
        <p:spPr>
          <a:xfrm>
            <a:off x="232474" y="530052"/>
            <a:ext cx="4354643" cy="769441"/>
          </a:xfrm>
          <a:prstGeom prst="rect">
            <a:avLst/>
          </a:prstGeom>
          <a:noFill/>
        </p:spPr>
        <p:txBody>
          <a:bodyPr wrap="square">
            <a:spAutoFit/>
          </a:bodyPr>
          <a:lstStyle/>
          <a:p>
            <a:pPr rtl="0"/>
            <a:r>
              <a:rPr lang="en-IN" sz="4400" b="1" i="0" u="none" strike="noStrike" dirty="0">
                <a:solidFill>
                  <a:srgbClr val="E66518"/>
                </a:solidFill>
                <a:effectLst/>
                <a:latin typeface="Times New Roman" panose="02020603050405020304" pitchFamily="18" charset="0"/>
                <a:cs typeface="Times New Roman" panose="02020603050405020304" pitchFamily="18" charset="0"/>
              </a:rPr>
              <a:t>Data Overview </a:t>
            </a:r>
            <a:endParaRPr lang="en-IN" sz="4400" b="0" dirty="0">
              <a:solidFill>
                <a:srgbClr val="E66518"/>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2F4F5F5-3FC9-D1F4-ECB3-1DCE7DE4BB02}"/>
              </a:ext>
            </a:extLst>
          </p:cNvPr>
          <p:cNvSpPr txBox="1"/>
          <p:nvPr/>
        </p:nvSpPr>
        <p:spPr>
          <a:xfrm>
            <a:off x="4727490" y="697795"/>
            <a:ext cx="6152320" cy="1477328"/>
          </a:xfrm>
          <a:prstGeom prst="rect">
            <a:avLst/>
          </a:prstGeom>
          <a:noFill/>
        </p:spPr>
        <p:txBody>
          <a:bodyPr wrap="square">
            <a:spAutoFit/>
          </a:bodyPr>
          <a:lstStyle/>
          <a:p>
            <a:pPr algn="just" rtl="0"/>
            <a:r>
              <a:rPr lang="en-US" sz="1800" b="1" i="0" u="none" strike="noStrike" dirty="0">
                <a:solidFill>
                  <a:srgbClr val="000000"/>
                </a:solidFill>
                <a:effectLst/>
                <a:latin typeface="Times New Roman" panose="02020603050405020304" pitchFamily="18" charset="0"/>
                <a:cs typeface="Times New Roman" panose="02020603050405020304" pitchFamily="18" charset="0"/>
              </a:rPr>
              <a:t>Key Performance Indicators (KPIs)</a:t>
            </a:r>
            <a:endParaRPr lang="en-US" b="0" dirty="0">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Engagement: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Over 26K monthly users.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Agents: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131 dedicated agents.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Revenue: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Monthly revenue over 2 lakhs.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Investment: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1 crore investment for business optimization.</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26CFE6D-2910-3EE4-C79C-D49DFE16F54A}"/>
              </a:ext>
            </a:extLst>
          </p:cNvPr>
          <p:cNvSpPr txBox="1"/>
          <p:nvPr/>
        </p:nvSpPr>
        <p:spPr>
          <a:xfrm>
            <a:off x="4727491" y="2376601"/>
            <a:ext cx="6152320" cy="1477328"/>
          </a:xfrm>
          <a:prstGeom prst="rect">
            <a:avLst/>
          </a:prstGeom>
          <a:noFill/>
        </p:spPr>
        <p:txBody>
          <a:bodyPr wrap="square">
            <a:spAutoFit/>
          </a:bodyPr>
          <a:lstStyle/>
          <a:p>
            <a:pPr algn="just" rtl="0"/>
            <a:r>
              <a:rPr lang="en-US" b="1" i="0" u="none" strike="noStrike" dirty="0">
                <a:solidFill>
                  <a:srgbClr val="000000"/>
                </a:solidFill>
                <a:effectLst/>
                <a:latin typeface="Times New Roman" panose="02020603050405020304" pitchFamily="18" charset="0"/>
                <a:cs typeface="Times New Roman" panose="02020603050405020304" pitchFamily="18" charset="0"/>
              </a:rPr>
              <a:t>Data Cleaning and Preprocessing</a:t>
            </a:r>
            <a:endParaRPr lang="en-US" b="0" dirty="0">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b="1" i="0" u="none" strike="noStrike" dirty="0">
                <a:solidFill>
                  <a:srgbClr val="000000"/>
                </a:solidFill>
                <a:effectLst/>
                <a:latin typeface="Times New Roman" panose="02020603050405020304" pitchFamily="18" charset="0"/>
                <a:cs typeface="Times New Roman" panose="02020603050405020304" pitchFamily="18" charset="0"/>
              </a:rPr>
              <a:t>Attribute Removal: </a:t>
            </a:r>
            <a:r>
              <a:rPr lang="en-US" b="0" i="0" u="none" strike="noStrike" dirty="0">
                <a:solidFill>
                  <a:srgbClr val="000000"/>
                </a:solidFill>
                <a:effectLst/>
                <a:latin typeface="Times New Roman" panose="02020603050405020304" pitchFamily="18" charset="0"/>
                <a:cs typeface="Times New Roman" panose="02020603050405020304" pitchFamily="18" charset="0"/>
              </a:rPr>
              <a:t>Removed non-informative columns.</a:t>
            </a:r>
            <a:endParaRPr lang="en-US"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b="1" i="0" u="none" strike="noStrike" dirty="0">
                <a:solidFill>
                  <a:srgbClr val="000000"/>
                </a:solidFill>
                <a:effectLst/>
                <a:latin typeface="Times New Roman" panose="02020603050405020304" pitchFamily="18" charset="0"/>
                <a:cs typeface="Times New Roman" panose="02020603050405020304" pitchFamily="18" charset="0"/>
              </a:rPr>
              <a:t>Data Consistency: </a:t>
            </a:r>
            <a:r>
              <a:rPr lang="en-US" b="0" i="0" u="none" strike="noStrike" dirty="0">
                <a:solidFill>
                  <a:srgbClr val="000000"/>
                </a:solidFill>
                <a:effectLst/>
                <a:latin typeface="Times New Roman" panose="02020603050405020304" pitchFamily="18" charset="0"/>
                <a:cs typeface="Times New Roman" panose="02020603050405020304" pitchFamily="18" charset="0"/>
              </a:rPr>
              <a:t>Standardized </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guruName</a:t>
            </a:r>
            <a:r>
              <a:rPr lang="en-US" b="0" i="0" u="none" strike="noStrike" dirty="0">
                <a:solidFill>
                  <a:srgbClr val="000000"/>
                </a:solidFill>
                <a:effectLst/>
                <a:latin typeface="Times New Roman" panose="02020603050405020304" pitchFamily="18" charset="0"/>
                <a:cs typeface="Times New Roman" panose="02020603050405020304" pitchFamily="18" charset="0"/>
              </a:rPr>
              <a:t> formatting.</a:t>
            </a:r>
            <a:endParaRPr lang="en-US"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b="1" i="0" u="none" strike="noStrike" dirty="0">
                <a:solidFill>
                  <a:srgbClr val="000000"/>
                </a:solidFill>
                <a:effectLst/>
                <a:latin typeface="Times New Roman" panose="02020603050405020304" pitchFamily="18" charset="0"/>
                <a:cs typeface="Times New Roman" panose="02020603050405020304" pitchFamily="18" charset="0"/>
              </a:rPr>
              <a:t>Data Cleaning: </a:t>
            </a:r>
            <a:r>
              <a:rPr lang="en-US" b="0" i="0" u="none" strike="noStrike" dirty="0">
                <a:solidFill>
                  <a:srgbClr val="000000"/>
                </a:solidFill>
                <a:effectLst/>
                <a:latin typeface="Times New Roman" panose="02020603050405020304" pitchFamily="18" charset="0"/>
                <a:cs typeface="Times New Roman" panose="02020603050405020304" pitchFamily="18" charset="0"/>
              </a:rPr>
              <a:t>Removed unwanted characters and handled missing values optimization.</a:t>
            </a:r>
            <a:endParaRPr lang="en-US"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4486D6E-B12C-2BAF-CF6C-8CCC9D9D9FFD}"/>
              </a:ext>
            </a:extLst>
          </p:cNvPr>
          <p:cNvSpPr txBox="1"/>
          <p:nvPr/>
        </p:nvSpPr>
        <p:spPr>
          <a:xfrm>
            <a:off x="4727491" y="4055407"/>
            <a:ext cx="6152320" cy="2031325"/>
          </a:xfrm>
          <a:prstGeom prst="rect">
            <a:avLst/>
          </a:prstGeom>
          <a:noFill/>
        </p:spPr>
        <p:txBody>
          <a:bodyPr wrap="square">
            <a:spAutoFit/>
          </a:bodyPr>
          <a:lstStyle/>
          <a:p>
            <a:pPr algn="just" rtl="0"/>
            <a:r>
              <a:rPr lang="en-US" sz="1800" b="1" i="0" u="none" strike="noStrike" dirty="0">
                <a:solidFill>
                  <a:srgbClr val="000000"/>
                </a:solidFill>
                <a:effectLst/>
                <a:latin typeface="Times New Roman" panose="02020603050405020304" pitchFamily="18" charset="0"/>
                <a:cs typeface="Times New Roman" panose="02020603050405020304" pitchFamily="18" charset="0"/>
              </a:rPr>
              <a:t>Data Utilization</a:t>
            </a:r>
            <a:endParaRPr lang="en-US" b="0" dirty="0">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Business Analysis: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Deep dive into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AstroSage's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business model.</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Key Insights: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Understand user behavior, internal challenges, and areas for improvement.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marL="519989" indent="-285750" algn="just" rtl="0" fontAlgn="base">
              <a:buFont typeface="Wingdings" panose="05000000000000000000" pitchFamily="2" charset="2"/>
              <a:buChar char="q"/>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Investment Guidance: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Identify strategic areas for resource allocation.</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025ED43-D4DE-17E5-E3C8-4CA45520BF56}"/>
              </a:ext>
            </a:extLst>
          </p:cNvPr>
          <p:cNvPicPr>
            <a:picLocks noChangeAspect="1"/>
          </p:cNvPicPr>
          <p:nvPr/>
        </p:nvPicPr>
        <p:blipFill>
          <a:blip r:embed="rId2"/>
          <a:stretch>
            <a:fillRect/>
          </a:stretch>
        </p:blipFill>
        <p:spPr>
          <a:xfrm>
            <a:off x="232474" y="1436459"/>
            <a:ext cx="4354643" cy="4354643"/>
          </a:xfrm>
          <a:prstGeom prst="rect">
            <a:avLst/>
          </a:prstGeom>
        </p:spPr>
      </p:pic>
    </p:spTree>
    <p:extLst>
      <p:ext uri="{BB962C8B-B14F-4D97-AF65-F5344CB8AC3E}">
        <p14:creationId xmlns:p14="http://schemas.microsoft.com/office/powerpoint/2010/main" val="380458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7A67D4-5BA3-C5F0-20C3-D093E2B3D4CD}"/>
              </a:ext>
            </a:extLst>
          </p:cNvPr>
          <p:cNvSpPr txBox="1"/>
          <p:nvPr/>
        </p:nvSpPr>
        <p:spPr>
          <a:xfrm>
            <a:off x="509665" y="174142"/>
            <a:ext cx="6093500" cy="769441"/>
          </a:xfrm>
          <a:prstGeom prst="rect">
            <a:avLst/>
          </a:prstGeom>
          <a:noFill/>
        </p:spPr>
        <p:txBody>
          <a:bodyPr wrap="square">
            <a:spAutoFit/>
          </a:bodyPr>
          <a:lstStyle/>
          <a:p>
            <a:pPr rtl="0"/>
            <a:r>
              <a:rPr lang="en-IN" sz="4400" b="1" i="0" u="none" strike="noStrike" dirty="0">
                <a:solidFill>
                  <a:srgbClr val="E66518"/>
                </a:solidFill>
                <a:effectLst/>
                <a:latin typeface="Times New Roman" panose="02020603050405020304" pitchFamily="18" charset="0"/>
                <a:cs typeface="Times New Roman" panose="02020603050405020304" pitchFamily="18" charset="0"/>
              </a:rPr>
              <a:t>Daily Call Analysis</a:t>
            </a:r>
            <a:endParaRPr lang="en-IN" sz="4400" b="0" dirty="0">
              <a:solidFill>
                <a:srgbClr val="E66518"/>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B980421-72E6-234A-D8FE-A5E13C2A9096}"/>
              </a:ext>
            </a:extLst>
          </p:cNvPr>
          <p:cNvSpPr txBox="1"/>
          <p:nvPr/>
        </p:nvSpPr>
        <p:spPr>
          <a:xfrm>
            <a:off x="3046751" y="3240586"/>
            <a:ext cx="6093500" cy="369332"/>
          </a:xfrm>
          <a:prstGeom prst="rect">
            <a:avLst/>
          </a:prstGeom>
          <a:noFill/>
        </p:spPr>
        <p:txBody>
          <a:bodyPr wrap="square">
            <a:spAutoFit/>
          </a:bodyPr>
          <a:lstStyle/>
          <a:p>
            <a:r>
              <a:rPr lang="en-IN" b="0" dirty="0">
                <a:effectLst/>
              </a:rPr>
              <a:t> </a:t>
            </a:r>
            <a:endParaRPr lang="en-IN" dirty="0"/>
          </a:p>
        </p:txBody>
      </p:sp>
      <p:pic>
        <p:nvPicPr>
          <p:cNvPr id="4098" name="Picture 2">
            <a:extLst>
              <a:ext uri="{FF2B5EF4-FFF2-40B4-BE49-F238E27FC236}">
                <a16:creationId xmlns:a16="http://schemas.microsoft.com/office/drawing/2014/main" id="{C5B08C4C-D172-B38E-C306-C491D6D08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228" y="571621"/>
            <a:ext cx="4474107" cy="27845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5D4CADD-21D5-4E1D-2AFC-E5789DA1E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228" y="3803614"/>
            <a:ext cx="4474107" cy="28043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3" name="TextBox 6">
            <a:extLst>
              <a:ext uri="{FF2B5EF4-FFF2-40B4-BE49-F238E27FC236}">
                <a16:creationId xmlns:a16="http://schemas.microsoft.com/office/drawing/2014/main" id="{6DC2BD69-A1B3-9215-8E4C-DF07C1AEA419}"/>
              </a:ext>
            </a:extLst>
          </p:cNvPr>
          <p:cNvGraphicFramePr/>
          <p:nvPr>
            <p:extLst>
              <p:ext uri="{D42A27DB-BD31-4B8C-83A1-F6EECF244321}">
                <p14:modId xmlns:p14="http://schemas.microsoft.com/office/powerpoint/2010/main" val="1633223048"/>
              </p:ext>
            </p:extLst>
          </p:nvPr>
        </p:nvGraphicFramePr>
        <p:xfrm>
          <a:off x="479687" y="1166842"/>
          <a:ext cx="6460760" cy="5009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956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60;p7">
            <a:extLst>
              <a:ext uri="{FF2B5EF4-FFF2-40B4-BE49-F238E27FC236}">
                <a16:creationId xmlns:a16="http://schemas.microsoft.com/office/drawing/2014/main" id="{A0568A34-16EE-121B-2366-9DA52DA22DC5}"/>
              </a:ext>
            </a:extLst>
          </p:cNvPr>
          <p:cNvSpPr txBox="1">
            <a:spLocks noGrp="1"/>
          </p:cNvSpPr>
          <p:nvPr>
            <p:ph type="title"/>
          </p:nvPr>
        </p:nvSpPr>
        <p:spPr>
          <a:xfrm>
            <a:off x="1115568" y="548640"/>
            <a:ext cx="10168128" cy="1179576"/>
          </a:xfrm>
          <a:prstGeom prst="rect">
            <a:avLst/>
          </a:prstGeom>
        </p:spPr>
        <p:txBody>
          <a:bodyPr spcFirstLastPara="1" vert="horz" lIns="91440" tIns="45720" rIns="91440" bIns="45720" rtlCol="0" anchor="ctr" anchorCtr="0">
            <a:normAutofit/>
          </a:bodyPr>
          <a:lstStyle/>
          <a:p>
            <a:pPr marL="0" lvl="0" indent="0">
              <a:spcAft>
                <a:spcPts val="0"/>
              </a:spcAft>
              <a:buSzPts val="990"/>
            </a:pPr>
            <a:r>
              <a:rPr lang="en-US" b="1" dirty="0">
                <a:solidFill>
                  <a:srgbClr val="E66518"/>
                </a:solidFill>
                <a:latin typeface="Times New Roman" panose="02020603050405020304" pitchFamily="18" charset="0"/>
                <a:cs typeface="Times New Roman" panose="02020603050405020304" pitchFamily="18" charset="0"/>
                <a:sym typeface="Arial"/>
              </a:rPr>
              <a:t>Average Call Handled Per Agent Per Day</a:t>
            </a:r>
          </a:p>
        </p:txBody>
      </p:sp>
      <p:sp>
        <p:nvSpPr>
          <p:cNvPr id="26" name="Rectangle 2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AF723F77-00F6-CD43-C55D-ACF57B10C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55" r="2" b="2"/>
          <a:stretch/>
        </p:blipFill>
        <p:spPr bwMode="auto">
          <a:xfrm>
            <a:off x="566928" y="2455786"/>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696D9C6-4AFE-0B67-E0C3-DC8E340C480F}"/>
              </a:ext>
            </a:extLst>
          </p:cNvPr>
          <p:cNvSpPr>
            <a:spLocks noChangeArrowheads="1"/>
          </p:cNvSpPr>
          <p:nvPr/>
        </p:nvSpPr>
        <p:spPr bwMode="auto">
          <a:xfrm>
            <a:off x="6783249" y="2289245"/>
            <a:ext cx="4939359" cy="34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Average Calls/Agent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1.81/day, indicating low activity.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Potential Issue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Suggests low user base or traffic.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Compounding Problem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Declining call volume highlights business risks.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Urgent Action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Sustained decline poses critical challenges.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Temporary Solution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Boost marketing and offer incentives.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11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31" name="Rectangle 513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67;p8">
            <a:extLst>
              <a:ext uri="{FF2B5EF4-FFF2-40B4-BE49-F238E27FC236}">
                <a16:creationId xmlns:a16="http://schemas.microsoft.com/office/drawing/2014/main" id="{A484605B-44EB-C487-23BA-4E35410741CF}"/>
              </a:ext>
            </a:extLst>
          </p:cNvPr>
          <p:cNvSpPr txBox="1">
            <a:spLocks noGrp="1"/>
          </p:cNvSpPr>
          <p:nvPr>
            <p:ph type="title"/>
          </p:nvPr>
        </p:nvSpPr>
        <p:spPr>
          <a:xfrm>
            <a:off x="1115568" y="548640"/>
            <a:ext cx="10168128" cy="1179576"/>
          </a:xfrm>
          <a:prstGeom prst="rect">
            <a:avLst/>
          </a:prstGeom>
        </p:spPr>
        <p:txBody>
          <a:bodyPr spcFirstLastPara="1" vert="horz" lIns="91440" tIns="45720" rIns="91440" bIns="45720" rtlCol="0" anchor="ctr" anchorCtr="0">
            <a:normAutofit/>
          </a:bodyPr>
          <a:lstStyle/>
          <a:p>
            <a:pPr marL="0" lvl="0" indent="0">
              <a:spcAft>
                <a:spcPts val="0"/>
              </a:spcAft>
              <a:buSzPts val="990"/>
            </a:pPr>
            <a:r>
              <a:rPr lang="en-US" b="1" dirty="0">
                <a:solidFill>
                  <a:srgbClr val="E66518"/>
                </a:solidFill>
                <a:latin typeface="Times New Roman" panose="02020603050405020304" pitchFamily="18" charset="0"/>
                <a:cs typeface="Times New Roman" panose="02020603050405020304" pitchFamily="18" charset="0"/>
                <a:sym typeface="Arial"/>
              </a:rPr>
              <a:t>Chat/Call Revenue Analysis</a:t>
            </a:r>
          </a:p>
        </p:txBody>
      </p:sp>
      <p:sp>
        <p:nvSpPr>
          <p:cNvPr id="5133" name="Rectangle 513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65BE95A6-D5FF-4CC8-0A41-F8F06C7F3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044"/>
          <a:stretch/>
        </p:blipFill>
        <p:spPr bwMode="auto">
          <a:xfrm>
            <a:off x="558209" y="2499015"/>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8;p8">
            <a:extLst>
              <a:ext uri="{FF2B5EF4-FFF2-40B4-BE49-F238E27FC236}">
                <a16:creationId xmlns:a16="http://schemas.microsoft.com/office/drawing/2014/main" id="{4A4890C7-FEDE-58BF-6C9E-8D35590434B1}"/>
              </a:ext>
            </a:extLst>
          </p:cNvPr>
          <p:cNvSpPr txBox="1">
            <a:spLocks/>
          </p:cNvSpPr>
          <p:nvPr/>
        </p:nvSpPr>
        <p:spPr>
          <a:xfrm>
            <a:off x="6850070" y="2567446"/>
            <a:ext cx="4783721" cy="2811256"/>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spcBef>
                <a:spcPts val="0"/>
              </a:spcBef>
              <a:buClr>
                <a:srgbClr val="1F1F1F"/>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Activity:</a:t>
            </a:r>
            <a:r>
              <a:rPr lang="en-US" sz="1800" dirty="0">
                <a:latin typeface="Times New Roman" panose="02020603050405020304" pitchFamily="18" charset="0"/>
                <a:cs typeface="Times New Roman" panose="02020603050405020304" pitchFamily="18" charset="0"/>
                <a:sym typeface="Arial"/>
              </a:rPr>
              <a:t> Higher chat activity (19,514) compared to calls (8,505).</a:t>
            </a:r>
          </a:p>
          <a:p>
            <a:pPr marL="571500" indent="-342900">
              <a:spcBef>
                <a:spcPts val="0"/>
              </a:spcBef>
              <a:buClr>
                <a:srgbClr val="1F1F1F"/>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Revenue:</a:t>
            </a:r>
            <a:r>
              <a:rPr lang="en-US" sz="1800" dirty="0">
                <a:latin typeface="Times New Roman" panose="02020603050405020304" pitchFamily="18" charset="0"/>
                <a:cs typeface="Times New Roman" panose="02020603050405020304" pitchFamily="18" charset="0"/>
                <a:sym typeface="Arial"/>
              </a:rPr>
              <a:t> Lower chat revenue (₹45,495) compared to calls (₹168,382).</a:t>
            </a:r>
          </a:p>
          <a:p>
            <a:pPr marL="571500" indent="-342900">
              <a:spcBef>
                <a:spcPts val="0"/>
              </a:spcBef>
              <a:buClr>
                <a:srgbClr val="1F1F1F"/>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Gap:</a:t>
            </a:r>
            <a:r>
              <a:rPr lang="en-US" sz="1800" dirty="0">
                <a:latin typeface="Times New Roman" panose="02020603050405020304" pitchFamily="18" charset="0"/>
                <a:cs typeface="Times New Roman" panose="02020603050405020304" pitchFamily="18" charset="0"/>
                <a:sym typeface="Arial"/>
              </a:rPr>
              <a:t> Chat popularity doesn't translate to revenue.</a:t>
            </a:r>
          </a:p>
          <a:p>
            <a:pPr marL="571500" indent="-342900">
              <a:spcBef>
                <a:spcPts val="0"/>
              </a:spcBef>
              <a:buClr>
                <a:srgbClr val="1F1F1F"/>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Suggestion:</a:t>
            </a:r>
            <a:r>
              <a:rPr lang="en-US" sz="1800" dirty="0">
                <a:latin typeface="Times New Roman" panose="02020603050405020304" pitchFamily="18" charset="0"/>
                <a:cs typeface="Times New Roman" panose="02020603050405020304" pitchFamily="18" charset="0"/>
                <a:sym typeface="Arial"/>
              </a:rPr>
              <a:t> Enhance the chat interface with instant horoscopes, follow-ups, and real-time document sharing to improve user satisfaction and retention.</a:t>
            </a:r>
          </a:p>
          <a:p>
            <a:pPr marL="571500" indent="-342900">
              <a:spcBef>
                <a:spcPts val="0"/>
              </a:spcBef>
              <a:buClr>
                <a:srgbClr val="1F1F1F"/>
              </a:buClr>
              <a:buSzPts val="13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347798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74;p9">
            <a:extLst>
              <a:ext uri="{FF2B5EF4-FFF2-40B4-BE49-F238E27FC236}">
                <a16:creationId xmlns:a16="http://schemas.microsoft.com/office/drawing/2014/main" id="{83708620-6B4F-B25A-B44A-75EB092A5DC7}"/>
              </a:ext>
            </a:extLst>
          </p:cNvPr>
          <p:cNvSpPr txBox="1">
            <a:spLocks noGrp="1"/>
          </p:cNvSpPr>
          <p:nvPr>
            <p:ph type="title"/>
          </p:nvPr>
        </p:nvSpPr>
        <p:spPr>
          <a:xfrm>
            <a:off x="630936" y="640080"/>
            <a:ext cx="4818888" cy="1481328"/>
          </a:xfrm>
          <a:prstGeom prst="rect">
            <a:avLst/>
          </a:prstGeom>
        </p:spPr>
        <p:txBody>
          <a:bodyPr spcFirstLastPara="1" vert="horz" lIns="91440" tIns="45720" rIns="91440" bIns="45720" rtlCol="0" anchor="b" anchorCtr="0">
            <a:normAutofit/>
          </a:bodyPr>
          <a:lstStyle/>
          <a:p>
            <a:pPr marL="0" lvl="0" indent="0">
              <a:spcAft>
                <a:spcPts val="0"/>
              </a:spcAft>
              <a:buSzPts val="990"/>
            </a:pPr>
            <a:r>
              <a:rPr lang="en-US" b="1" kern="1200" dirty="0">
                <a:solidFill>
                  <a:srgbClr val="E66518"/>
                </a:solidFill>
                <a:latin typeface="Times New Roman" panose="02020603050405020304" pitchFamily="18" charset="0"/>
                <a:cs typeface="Times New Roman" panose="02020603050405020304" pitchFamily="18" charset="0"/>
                <a:sym typeface="Arial"/>
              </a:rPr>
              <a:t>Average Rating Analysis</a:t>
            </a:r>
          </a:p>
        </p:txBody>
      </p:sp>
      <p:sp>
        <p:nvSpPr>
          <p:cNvPr id="717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75;p9">
            <a:extLst>
              <a:ext uri="{FF2B5EF4-FFF2-40B4-BE49-F238E27FC236}">
                <a16:creationId xmlns:a16="http://schemas.microsoft.com/office/drawing/2014/main" id="{34322229-B16E-A48B-403E-B3FEF890C081}"/>
              </a:ext>
            </a:extLst>
          </p:cNvPr>
          <p:cNvSpPr txBox="1">
            <a:spLocks/>
          </p:cNvSpPr>
          <p:nvPr/>
        </p:nvSpPr>
        <p:spPr>
          <a:xfrm>
            <a:off x="328485" y="2692909"/>
            <a:ext cx="5008014" cy="2663676"/>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Indicator:</a:t>
            </a:r>
            <a:r>
              <a:rPr lang="en-US" sz="1800" dirty="0">
                <a:latin typeface="Times New Roman" panose="02020603050405020304" pitchFamily="18" charset="0"/>
                <a:cs typeface="Times New Roman" panose="02020603050405020304" pitchFamily="18" charset="0"/>
                <a:sym typeface="Arial"/>
              </a:rPr>
              <a:t> Average user rating reflects user experience and likelihood of revisits.</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Interpretation:</a:t>
            </a:r>
            <a:r>
              <a:rPr lang="en-US" sz="1800" dirty="0">
                <a:latin typeface="Times New Roman" panose="02020603050405020304" pitchFamily="18" charset="0"/>
                <a:cs typeface="Times New Roman" panose="02020603050405020304" pitchFamily="18" charset="0"/>
                <a:sym typeface="Arial"/>
              </a:rPr>
              <a:t> Higher ratings indicate positive experiences.  Lower ratings suggest negative ones.</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Concern:</a:t>
            </a:r>
            <a:r>
              <a:rPr lang="en-US" sz="1800" dirty="0">
                <a:latin typeface="Times New Roman" panose="02020603050405020304" pitchFamily="18" charset="0"/>
                <a:cs typeface="Times New Roman" panose="02020603050405020304" pitchFamily="18" charset="0"/>
                <a:sym typeface="Arial"/>
              </a:rPr>
              <a:t> Majority of ratings (below 3.64/8) indicate subpar user experiences.</a:t>
            </a:r>
          </a:p>
          <a:p>
            <a:pPr marL="514350" indent="-285750">
              <a:spcBef>
                <a:spcPts val="0"/>
              </a:spcBef>
              <a:spcAft>
                <a:spcPts val="600"/>
              </a:spcAft>
              <a:buClr>
                <a:srgbClr val="595959"/>
              </a:buClr>
              <a:buSzPts val="13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sym typeface="Arial"/>
              </a:rPr>
              <a:t>Potential Issue:</a:t>
            </a:r>
            <a:r>
              <a:rPr lang="en-US" sz="1800" dirty="0">
                <a:latin typeface="Times New Roman" panose="02020603050405020304" pitchFamily="18" charset="0"/>
                <a:cs typeface="Times New Roman" panose="02020603050405020304" pitchFamily="18" charset="0"/>
                <a:sym typeface="Arial"/>
              </a:rPr>
              <a:t> Agent-provided resolutions may be contributing to dissatisfaction.</a:t>
            </a:r>
          </a:p>
          <a:p>
            <a:pPr marL="457200">
              <a:spcBef>
                <a:spcPts val="0"/>
              </a:spcBef>
              <a:spcAft>
                <a:spcPts val="600"/>
              </a:spcAft>
            </a:pPr>
            <a:endParaRPr lang="en-US" sz="1800" dirty="0">
              <a:latin typeface="Times New Roman" panose="02020603050405020304" pitchFamily="18" charset="0"/>
              <a:cs typeface="Times New Roman" panose="02020603050405020304" pitchFamily="18" charset="0"/>
            </a:endParaRPr>
          </a:p>
        </p:txBody>
      </p:sp>
      <p:pic>
        <p:nvPicPr>
          <p:cNvPr id="7170" name="Picture 2" descr="A graph of average rating&#10;&#10;Description automatically generated">
            <a:extLst>
              <a:ext uri="{FF2B5EF4-FFF2-40B4-BE49-F238E27FC236}">
                <a16:creationId xmlns:a16="http://schemas.microsoft.com/office/drawing/2014/main" id="{31474D57-1ADE-50AC-12EF-91952CC9DC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02096" y="2372868"/>
            <a:ext cx="5458968" cy="339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8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TotalTime>
  <Words>1144</Words>
  <Application>Microsoft Office PowerPoint</Application>
  <PresentationFormat>Widescreen</PresentationFormat>
  <Paragraphs>148</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Average Call Handled Per Agent Per Day</vt:lpstr>
      <vt:lpstr>Chat/Call Revenue Analysis</vt:lpstr>
      <vt:lpstr>Average Rating Analysis</vt:lpstr>
      <vt:lpstr>User Engagement Analysis</vt:lpstr>
      <vt:lpstr>Ratings v/s Guru count analysis</vt:lpstr>
      <vt:lpstr>Platform Activity Overview</vt:lpstr>
      <vt:lpstr>PowerPoint Presentation</vt:lpstr>
      <vt:lpstr>Call Status Analysis</vt:lpstr>
      <vt:lpstr>Top Performing Gurus</vt:lpstr>
      <vt:lpstr>Average Traffic Distribution Analysis</vt:lpstr>
      <vt:lpstr>Strategic Recommendations</vt:lpstr>
      <vt:lpstr>PowerPoint Presentation</vt:lpstr>
      <vt:lpstr>Analytical Dashboard </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RISHABH KUMAR SRIVASTAVA</dc:creator>
  <cp:lastModifiedBy>RISHABH KUMAR SRIVASTAVA</cp:lastModifiedBy>
  <cp:revision>15</cp:revision>
  <dcterms:created xsi:type="dcterms:W3CDTF">2024-12-05T14:28:29Z</dcterms:created>
  <dcterms:modified xsi:type="dcterms:W3CDTF">2024-12-26T09:39:13Z</dcterms:modified>
</cp:coreProperties>
</file>